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310" r:id="rId3"/>
    <p:sldId id="297" r:id="rId4"/>
    <p:sldId id="259" r:id="rId5"/>
    <p:sldId id="324" r:id="rId6"/>
    <p:sldId id="277" r:id="rId7"/>
    <p:sldId id="278" r:id="rId8"/>
    <p:sldId id="289" r:id="rId9"/>
    <p:sldId id="290" r:id="rId10"/>
    <p:sldId id="291" r:id="rId11"/>
    <p:sldId id="292" r:id="rId12"/>
    <p:sldId id="293" r:id="rId13"/>
    <p:sldId id="294" r:id="rId14"/>
    <p:sldId id="327" r:id="rId15"/>
    <p:sldId id="280" r:id="rId16"/>
    <p:sldId id="311" r:id="rId17"/>
    <p:sldId id="281" r:id="rId18"/>
    <p:sldId id="313" r:id="rId19"/>
    <p:sldId id="282" r:id="rId20"/>
    <p:sldId id="325" r:id="rId21"/>
    <p:sldId id="284" r:id="rId22"/>
    <p:sldId id="315" r:id="rId23"/>
    <p:sldId id="326" r:id="rId24"/>
    <p:sldId id="308" r:id="rId25"/>
  </p:sldIdLst>
  <p:sldSz cx="12192000" cy="6858000"/>
  <p:notesSz cx="6761163" cy="9942513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ExtraBold" panose="00000900000000000000" pitchFamily="2" charset="0"/>
      <p:bold r:id="rId35"/>
      <p:boldItalic r:id="rId36"/>
    </p:embeddedFont>
    <p:embeddedFont>
      <p:font typeface="Poppins SemiBold" panose="000007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4" roundtripDataSignature="AMtx7mik92JFbjNf2HIsXYhnXEm+tpnC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27BC18-5E12-4738-8548-3886FA28E9E9}">
  <a:tblStyle styleId="{7927BC18-5E12-4738-8548-3886FA28E9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AC39917-7B47-46E6-9D15-4A7EED49EFF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499DC77-EACD-42B6-A229-29551924A1F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7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8.xml"/><Relationship Id="rId7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3052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050" y="0"/>
            <a:ext cx="293052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8"/>
            <a:ext cx="293052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28872b20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e28872b20b_0_2:notes"/>
          <p:cNvSpPr txBox="1">
            <a:spLocks noGrp="1"/>
          </p:cNvSpPr>
          <p:nvPr>
            <p:ph type="body" idx="1"/>
          </p:nvPr>
        </p:nvSpPr>
        <p:spPr>
          <a:xfrm>
            <a:off x="676275" y="4784725"/>
            <a:ext cx="5408700" cy="3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2e28872b20b_0_2:notes"/>
          <p:cNvSpPr txBox="1">
            <a:spLocks noGrp="1"/>
          </p:cNvSpPr>
          <p:nvPr>
            <p:ph type="sldNum" idx="12"/>
          </p:nvPr>
        </p:nvSpPr>
        <p:spPr>
          <a:xfrm>
            <a:off x="3829050" y="9444038"/>
            <a:ext cx="29304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e28872b20b_0_1291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2e28872b20b_0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92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e28872b20b_0_1245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2e28872b20b_0_1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748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e28872b20b_0_1175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2e28872b20b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28872b20b_0_1175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g2e28872b20b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5302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e28872b20b_0_1186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2e28872b20b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28872b20b_0_1175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g2e28872b20b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4222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e28872b20b_0_1198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2e28872b20b_0_1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e28872b20b_0_1209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g2e28872b20b_0_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e28872b20b_0_1218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2e28872b20b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e28872b20b_0_1209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g2e28872b20b_0_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554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e28872b20b_0_1300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7" name="Google Shape;567;g2e28872b20b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e28872b20b_0_1236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g2e28872b20b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3:notes"/>
          <p:cNvSpPr txBox="1">
            <a:spLocks noGrp="1"/>
          </p:cNvSpPr>
          <p:nvPr>
            <p:ph type="body" idx="1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28872b20b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e28872b20b_0_723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2e28872b20b_0_723:notes"/>
          <p:cNvSpPr txBox="1">
            <a:spLocks noGrp="1"/>
          </p:cNvSpPr>
          <p:nvPr>
            <p:ph type="sldNum" idx="12"/>
          </p:nvPr>
        </p:nvSpPr>
        <p:spPr>
          <a:xfrm>
            <a:off x="3829754" y="9443649"/>
            <a:ext cx="29298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e28872b20b_0_1142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2e28872b20b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e28872b20b_0_1152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2e28872b20b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e28872b20b_0_1258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2e28872b20b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52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e28872b20b_0_1267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2e28872b20b_0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052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e28872b20b_0_1275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2e28872b20b_0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613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e28872b20b_0_1283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2e28872b20b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11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28872b20b_0_2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e28872b20b_0_2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2e28872b20b_0_2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e28872b20b_0_2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e28872b20b_0_2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28872b20b_0_2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e28872b20b_0_2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e28872b20b_0_2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e28872b20b_0_2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e28872b20b_0_2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28872b20b_0_2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e28872b20b_0_2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e28872b20b_0_2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28872b20b_0_2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e28872b20b_0_2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g2e28872b20b_0_242"/>
          <p:cNvSpPr txBox="1">
            <a:spLocks noGrp="1"/>
          </p:cNvSpPr>
          <p:nvPr>
            <p:ph type="sldNum" idx="12"/>
          </p:nvPr>
        </p:nvSpPr>
        <p:spPr>
          <a:xfrm>
            <a:off x="10754036" y="6217633"/>
            <a:ext cx="127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28872b20b_0_246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e28872b20b_0_246"/>
          <p:cNvSpPr txBox="1">
            <a:spLocks noGrp="1"/>
          </p:cNvSpPr>
          <p:nvPr>
            <p:ph type="body" idx="1"/>
          </p:nvPr>
        </p:nvSpPr>
        <p:spPr>
          <a:xfrm>
            <a:off x="609600" y="1604520"/>
            <a:ext cx="109722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28872b20b_0_2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e28872b20b_0_2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g2e28872b20b_0_2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e28872b20b_0_2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e28872b20b_0_2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28872b20b_0_2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e28872b20b_0_2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e28872b20b_0_25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e28872b20b_0_2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e28872b20b_0_2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e28872b20b_0_2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28872b20b_0_2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e28872b20b_0_2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g2e28872b20b_0_26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2e28872b20b_0_2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g2e28872b20b_0_26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2e28872b20b_0_2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e28872b20b_0_2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e28872b20b_0_2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28872b20b_0_2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2e28872b20b_0_2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e28872b20b_0_2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e28872b20b_0_2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28872b20b_0_2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e28872b20b_0_2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3" name="Google Shape;143;g2e28872b20b_0_2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2e28872b20b_0_2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e28872b20b_0_2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e28872b20b_0_2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28872b20b_0_28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e28872b20b_0_28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g2e28872b20b_0_28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g2e28872b20b_0_2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e28872b20b_0_2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e28872b20b_0_2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28872b20b_0_2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e28872b20b_0_29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2e28872b20b_0_2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e28872b20b_0_2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e28872b20b_0_2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28872b20b_0_29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2e28872b20b_0_29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e28872b20b_0_2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e28872b20b_0_2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e28872b20b_0_2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3921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28872b20b_0_2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2e28872b20b_0_2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e28872b20b_0_2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2e28872b20b_0_2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2e28872b20b_0_2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2e28872b20b_0_2" descr="A building with trees in front of it  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e28872b20b_0_2"/>
          <p:cNvSpPr txBox="1"/>
          <p:nvPr/>
        </p:nvSpPr>
        <p:spPr>
          <a:xfrm>
            <a:off x="1398850" y="4716725"/>
            <a:ext cx="9557400" cy="89280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IN" sz="5200" b="0" i="0" u="none" strike="noStrike" cap="none">
                <a:solidFill>
                  <a:srgbClr val="00206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AUTONOMY AT SJCEM</a:t>
            </a:r>
            <a:endParaRPr sz="5200" b="0" i="0" u="none" strike="noStrike" cap="none">
              <a:solidFill>
                <a:srgbClr val="002060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73" name="Google Shape;173;g2e28872b20b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98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e28872b20b_0_2"/>
          <p:cNvSpPr txBox="1"/>
          <p:nvPr/>
        </p:nvSpPr>
        <p:spPr>
          <a:xfrm>
            <a:off x="1314917" y="4894562"/>
            <a:ext cx="9562165" cy="89280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5200" dirty="0">
                <a:solidFill>
                  <a:srgbClr val="00206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AUTONOMY AT SJCEM</a:t>
            </a:r>
            <a:endParaRPr sz="5200" i="0" u="none" strike="noStrike" cap="none" dirty="0">
              <a:solidFill>
                <a:srgbClr val="002060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e28872b20b_0_12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  <p:sp>
        <p:nvSpPr>
          <p:cNvPr id="524" name="Google Shape;524;g2e28872b20b_0_1283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25" name="Google Shape;525;g2e28872b20b_0_1283"/>
          <p:cNvSpPr txBox="1"/>
          <p:nvPr/>
        </p:nvSpPr>
        <p:spPr>
          <a:xfrm>
            <a:off x="2146650" y="942365"/>
            <a:ext cx="789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VIII (For Non-Internship Students) SJCEM R 24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526" name="Google Shape;526;g2e28872b20b_0_1283"/>
          <p:cNvGraphicFramePr/>
          <p:nvPr>
            <p:extLst>
              <p:ext uri="{D42A27DB-BD31-4B8C-83A1-F6EECF244321}">
                <p14:modId xmlns:p14="http://schemas.microsoft.com/office/powerpoint/2010/main" val="976432650"/>
              </p:ext>
            </p:extLst>
          </p:nvPr>
        </p:nvGraphicFramePr>
        <p:xfrm>
          <a:off x="763571" y="1459345"/>
          <a:ext cx="10550999" cy="4927675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291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8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7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9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9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99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49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99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193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Code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Vertical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Name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Contact Hrs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Credit Allotted</a:t>
                      </a:r>
                      <a:endParaRPr sz="1200" b="1" i="0" u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Credits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Evaluation Scheme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1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2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 (TW)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OR/PR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8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24CSDSPCC801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Reinforcement Learning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8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24CSDSPCC802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Recommendation Systems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8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24CSDSRM801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RM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MOOC 1 (Research methodology) / Multidisciplinary Subject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8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24CSDSEEM801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EEMC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MOOC 2 (Business Analytics and Finance Management)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38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24CSDSEV801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EVS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Environment Studies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38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24CSDSPRJ801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PRJ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Project - 2 (Preferably Sustainable Development Goal SDGs)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16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675</a:t>
                      </a:r>
                      <a:endParaRPr sz="12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86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e28872b20b_0_12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11</a:t>
            </a:fld>
            <a:endParaRPr/>
          </a:p>
        </p:txBody>
      </p:sp>
      <p:sp>
        <p:nvSpPr>
          <p:cNvPr id="532" name="Google Shape;532;g2e28872b20b_0_1291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33" name="Google Shape;533;g2e28872b20b_0_1291"/>
          <p:cNvSpPr txBox="1"/>
          <p:nvPr/>
        </p:nvSpPr>
        <p:spPr>
          <a:xfrm>
            <a:off x="2225132" y="1144090"/>
            <a:ext cx="789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VIII (For Internship Students) SJCEM R 24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534" name="Google Shape;534;g2e28872b20b_0_1291"/>
          <p:cNvGraphicFramePr/>
          <p:nvPr/>
        </p:nvGraphicFramePr>
        <p:xfrm>
          <a:off x="946707" y="1800230"/>
          <a:ext cx="10455550" cy="3098900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17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0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9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1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1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9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11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6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11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1272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Code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Vertical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Name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 Hrs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Credit Allotted</a:t>
                      </a:r>
                      <a:endParaRPr sz="1200" i="0" u="none" strike="noStrik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 Credits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Evaluation Scheme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1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2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ESE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CA (TW)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OR/PR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7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24CSDSRM801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RM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MOOC 1 (Research methodology)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7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24CSDSEEM801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EEMC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MOOC 2 (Business Analytics and Finance Management)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7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24CSDSEV801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EVS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Environmental Study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7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24CSDSOJT801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OJT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Internship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8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675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16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e28872b20b_0_1245"/>
          <p:cNvSpPr txBox="1">
            <a:spLocks noGrp="1"/>
          </p:cNvSpPr>
          <p:nvPr>
            <p:ph type="title"/>
          </p:nvPr>
        </p:nvSpPr>
        <p:spPr>
          <a:xfrm>
            <a:off x="2438700" y="228725"/>
            <a:ext cx="7314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ct val="100000"/>
              <a:buFont typeface="Poppins"/>
              <a:buNone/>
            </a:pPr>
            <a:r>
              <a:rPr lang="en-IN" sz="36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PROFESSIONAL ELECTIVE TRACKS</a:t>
            </a:r>
            <a:endParaRPr sz="36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40" name="Google Shape;540;g2e28872b20b_0_12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12</a:t>
            </a:fld>
            <a:endParaRPr/>
          </a:p>
        </p:txBody>
      </p:sp>
      <p:sp>
        <p:nvSpPr>
          <p:cNvPr id="541" name="Google Shape;541;g2e28872b20b_0_12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Sjcem Palghar</a:t>
            </a:r>
            <a:endParaRPr/>
          </a:p>
        </p:txBody>
      </p:sp>
      <p:graphicFrame>
        <p:nvGraphicFramePr>
          <p:cNvPr id="542" name="Google Shape;542;g2e28872b20b_0_1245"/>
          <p:cNvGraphicFramePr/>
          <p:nvPr>
            <p:extLst>
              <p:ext uri="{D42A27DB-BD31-4B8C-83A1-F6EECF244321}">
                <p14:modId xmlns:p14="http://schemas.microsoft.com/office/powerpoint/2010/main" val="180486156"/>
              </p:ext>
            </p:extLst>
          </p:nvPr>
        </p:nvGraphicFramePr>
        <p:xfrm>
          <a:off x="1165358" y="1425624"/>
          <a:ext cx="9861275" cy="4697595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26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1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Semester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PEC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Track 1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Track 2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Tack 3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Track 4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ExtraBold" panose="00000900000000000000" pitchFamily="2" charset="0"/>
                          <a:cs typeface="Poppins ExtraBold" panose="00000900000000000000" pitchFamily="2" charset="0"/>
                        </a:rPr>
                        <a:t>Intelligence Systems</a:t>
                      </a: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Poppins ExtraBold" panose="00000900000000000000" pitchFamily="2" charset="0"/>
                        <a:cs typeface="Poppins ExtraBold" panose="000009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ExtraBold" panose="00000900000000000000" pitchFamily="2" charset="0"/>
                          <a:cs typeface="Poppins ExtraBold" panose="00000900000000000000" pitchFamily="2" charset="0"/>
                        </a:rPr>
                        <a:t>Advanced Algorithms and Systems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ExtraBold" panose="00000900000000000000" pitchFamily="2" charset="0"/>
                          <a:cs typeface="Poppins ExtraBold" panose="00000900000000000000" pitchFamily="2" charset="0"/>
                        </a:rPr>
                        <a:t>Soft and Quantum Computing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ExtraBold" panose="00000900000000000000" pitchFamily="2" charset="0"/>
                          <a:cs typeface="Poppins ExtraBold" panose="00000900000000000000" pitchFamily="2" charset="0"/>
                        </a:rPr>
                        <a:t>Vision Technology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 V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Professional Elective 1</a:t>
                      </a:r>
                      <a:endParaRPr sz="12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Statistics for Artificial Intelligence and Data Science</a:t>
                      </a: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Advanced Algorithms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Software Engineering and Project Management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Image and Video Processing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 VI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Professional Elective 2</a:t>
                      </a:r>
                      <a:endParaRPr sz="12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Data Mining and Business Intelligence</a:t>
                      </a: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Advanced Operating System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Distributed Computing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Machine Vision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3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 VII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Professional Elective 3</a:t>
                      </a:r>
                      <a:endParaRPr sz="12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Applied Data Science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Advanced Computer Network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Soft Computing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Metaverse with AR/VR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Professional Elective 4</a:t>
                      </a:r>
                      <a:endParaRPr sz="12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Game Theory for Data Science</a:t>
                      </a:r>
                    </a:p>
                  </a:txBody>
                  <a:tcPr marL="9525" marR="9525" marT="95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IOT and Edge Computing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Quantum Computing for various Data Science Applications 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User Experience Design with VR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55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1;g2e28872b20b_0_1300"/>
          <p:cNvSpPr txBox="1">
            <a:spLocks/>
          </p:cNvSpPr>
          <p:nvPr/>
        </p:nvSpPr>
        <p:spPr>
          <a:xfrm>
            <a:off x="655200" y="2406893"/>
            <a:ext cx="10881600" cy="22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4800"/>
            </a:pPr>
            <a:r>
              <a:rPr lang="en-US" sz="28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rPr>
              <a:t>Bachelor of Engineering </a:t>
            </a:r>
          </a:p>
          <a:p>
            <a:pPr algn="ctr">
              <a:lnSpc>
                <a:spcPct val="150000"/>
              </a:lnSpc>
              <a:buSzPts val="4800"/>
            </a:pPr>
            <a:r>
              <a:rPr lang="en-US" sz="28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rPr>
              <a:t>In </a:t>
            </a:r>
          </a:p>
          <a:p>
            <a:pPr algn="ctr">
              <a:lnSpc>
                <a:spcPct val="150000"/>
              </a:lnSpc>
              <a:buSzPts val="4800"/>
            </a:pPr>
            <a:r>
              <a:rPr lang="en-US" sz="28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rPr>
              <a:t>Computer Science and Engineering </a:t>
            </a:r>
          </a:p>
          <a:p>
            <a:pPr algn="ctr">
              <a:lnSpc>
                <a:spcPct val="150000"/>
              </a:lnSpc>
              <a:buSzPts val="4800"/>
            </a:pPr>
            <a:r>
              <a:rPr lang="en-US" sz="28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rPr>
              <a:t>(Data Science)</a:t>
            </a:r>
          </a:p>
        </p:txBody>
      </p:sp>
      <p:sp>
        <p:nvSpPr>
          <p:cNvPr id="5" name="Google Shape;573;g2e28872b20b_0_1300"/>
          <p:cNvSpPr txBox="1"/>
          <p:nvPr/>
        </p:nvSpPr>
        <p:spPr>
          <a:xfrm>
            <a:off x="404250" y="1146978"/>
            <a:ext cx="11383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None/>
            </a:pPr>
            <a:r>
              <a:rPr lang="en-IN" sz="4400" b="1" i="0" u="none" strike="noStrike" cap="none" dirty="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St. John College of Engineering and Management</a:t>
            </a:r>
            <a:endParaRPr sz="4400" b="1" i="0" u="none" strike="noStrike" cap="none" dirty="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572;g2e28872b20b_0_1300"/>
          <p:cNvSpPr txBox="1">
            <a:spLocks noGrp="1"/>
          </p:cNvSpPr>
          <p:nvPr>
            <p:ph type="subTitle" idx="4294967295"/>
          </p:nvPr>
        </p:nvSpPr>
        <p:spPr>
          <a:xfrm>
            <a:off x="1524000" y="5162385"/>
            <a:ext cx="91440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IN" sz="3400" b="1" i="0" u="none" strike="noStrike" cap="none" dirty="0">
                <a:solidFill>
                  <a:srgbClr val="B45F06"/>
                </a:solidFill>
                <a:latin typeface="Poppins"/>
                <a:ea typeface="Poppins"/>
                <a:cs typeface="Poppins"/>
                <a:sym typeface="Poppins"/>
              </a:rPr>
              <a:t>‘SJCEM RO-24’ Scheme</a:t>
            </a:r>
            <a:endParaRPr sz="3400" b="1" i="0" u="none" strike="noStrike" cap="none" dirty="0">
              <a:solidFill>
                <a:srgbClr val="B45F0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9648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e28872b20b_0_1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14</a:t>
            </a:fld>
            <a:endParaRPr/>
          </a:p>
        </p:txBody>
      </p:sp>
      <p:sp>
        <p:nvSpPr>
          <p:cNvPr id="424" name="Google Shape;424;g2e28872b20b_0_1175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25" name="Google Shape;425;g2e28872b20b_0_1175"/>
          <p:cNvSpPr txBox="1"/>
          <p:nvPr/>
        </p:nvSpPr>
        <p:spPr>
          <a:xfrm>
            <a:off x="5076050" y="1107479"/>
            <a:ext cx="247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 SJCEM RO 24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26" name="Google Shape;426;g2e28872b20b_0_1175"/>
          <p:cNvGraphicFramePr/>
          <p:nvPr>
            <p:extLst>
              <p:ext uri="{D42A27DB-BD31-4B8C-83A1-F6EECF244321}">
                <p14:modId xmlns:p14="http://schemas.microsoft.com/office/powerpoint/2010/main" val="3029066188"/>
              </p:ext>
            </p:extLst>
          </p:nvPr>
        </p:nvGraphicFramePr>
        <p:xfrm>
          <a:off x="754145" y="1833486"/>
          <a:ext cx="10533663" cy="3917035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45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7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9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852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Code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Vertical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Name</a:t>
                      </a:r>
                      <a:endParaRPr sz="10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 Hrs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Credit Allotted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 Credits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Evaluation Scheme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1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2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ESE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CA (TW)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OR/PR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24CSC501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Computer Network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24CSC502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Web Computing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24CSC503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Artificial Intelligence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24CSC504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Data Warehousing &amp; Mining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24CSDLO501X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Department Level Optional Course 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24CSDSVSEC 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VSEC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Employability Enhancement Program – 5 (EEP – 5)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</a:t>
                      </a:r>
                      <a:endParaRPr sz="10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CSM501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VSEC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Skill Based Lab with Mini Project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175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775</a:t>
                      </a:r>
                      <a:endParaRPr sz="10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28872b20b_0_1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15</a:t>
            </a:fld>
            <a:endParaRPr/>
          </a:p>
        </p:txBody>
      </p:sp>
      <p:sp>
        <p:nvSpPr>
          <p:cNvPr id="426" name="Google Shape;426;g2e28872b20b_0_1175"/>
          <p:cNvSpPr txBox="1">
            <a:spLocks noGrp="1"/>
          </p:cNvSpPr>
          <p:nvPr>
            <p:ph type="title"/>
          </p:nvPr>
        </p:nvSpPr>
        <p:spPr>
          <a:xfrm>
            <a:off x="1680524" y="406208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36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36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27" name="Google Shape;427;g2e28872b20b_0_1175"/>
          <p:cNvSpPr txBox="1"/>
          <p:nvPr/>
        </p:nvSpPr>
        <p:spPr>
          <a:xfrm>
            <a:off x="4851927" y="1405154"/>
            <a:ext cx="247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</a:t>
            </a: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r>
              <a:rPr lang="en-IN" sz="1800" b="1" i="0" u="none" strike="noStrike" cap="none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 SJCEM RO 24</a:t>
            </a:r>
            <a:endParaRPr sz="1800" b="1" i="0" u="none" strike="noStrike" cap="none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22562"/>
              </p:ext>
            </p:extLst>
          </p:nvPr>
        </p:nvGraphicFramePr>
        <p:xfrm>
          <a:off x="824457" y="2098401"/>
          <a:ext cx="10529341" cy="24210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09666">
                  <a:extLst>
                    <a:ext uri="{9D8B030D-6E8A-4147-A177-3AD203B41FA5}">
                      <a16:colId xmlns:a16="http://schemas.microsoft.com/office/drawing/2014/main" val="2412247366"/>
                    </a:ext>
                  </a:extLst>
                </a:gridCol>
                <a:gridCol w="1918544">
                  <a:extLst>
                    <a:ext uri="{9D8B030D-6E8A-4147-A177-3AD203B41FA5}">
                      <a16:colId xmlns:a16="http://schemas.microsoft.com/office/drawing/2014/main" val="2161702304"/>
                    </a:ext>
                  </a:extLst>
                </a:gridCol>
                <a:gridCol w="6101131">
                  <a:extLst>
                    <a:ext uri="{9D8B030D-6E8A-4147-A177-3AD203B41FA5}">
                      <a16:colId xmlns:a16="http://schemas.microsoft.com/office/drawing/2014/main" val="2119119189"/>
                    </a:ext>
                  </a:extLst>
                </a:gridCol>
              </a:tblGrid>
              <a:tr h="775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Code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Course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00394"/>
                  </a:ext>
                </a:extLst>
              </a:tr>
              <a:tr h="5484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1</a:t>
                      </a:r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24CSPEC5011</a:t>
                      </a:r>
                      <a:endParaRPr lang="en-IN"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Probabilistic Graphical Models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34919"/>
                  </a:ext>
                </a:extLst>
              </a:tr>
              <a:tr h="548488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24CSPEC501</a:t>
                      </a: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Internet Programming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48307"/>
                  </a:ext>
                </a:extLst>
              </a:tr>
              <a:tr h="548488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24CSPEC501</a:t>
                      </a: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Advance Database Management System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26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37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e28872b20b_0_11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16</a:t>
            </a:fld>
            <a:endParaRPr/>
          </a:p>
        </p:txBody>
      </p:sp>
      <p:sp>
        <p:nvSpPr>
          <p:cNvPr id="434" name="Google Shape;434;g2e28872b20b_0_1186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35" name="Google Shape;435;g2e28872b20b_0_1186"/>
          <p:cNvSpPr txBox="1"/>
          <p:nvPr/>
        </p:nvSpPr>
        <p:spPr>
          <a:xfrm>
            <a:off x="4934179" y="1021542"/>
            <a:ext cx="262608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VI SJCEM RO 24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36" name="Google Shape;436;g2e28872b20b_0_1186"/>
          <p:cNvGraphicFramePr/>
          <p:nvPr>
            <p:extLst>
              <p:ext uri="{D42A27DB-BD31-4B8C-83A1-F6EECF244321}">
                <p14:modId xmlns:p14="http://schemas.microsoft.com/office/powerpoint/2010/main" val="1549184794"/>
              </p:ext>
            </p:extLst>
          </p:nvPr>
        </p:nvGraphicFramePr>
        <p:xfrm>
          <a:off x="895548" y="1602420"/>
          <a:ext cx="10458252" cy="4004560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60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1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47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Code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Vertical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Name</a:t>
                      </a:r>
                      <a:endParaRPr sz="10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Contact Hrs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Credit Allotted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Credits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Evaluation Scheme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1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2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ESE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 (TW)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OR/PR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 24CSC601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Data Analytics and Visualization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 24CSC602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Cryptography and System Security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 CSC603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Software Engineering and Project Management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 24CSC604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Machine Learning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24CSDLO601X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Department Level Optional Course 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24CSDSVSEC 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VSEC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Employability Enhancement Program – 6 (EEP – 6)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24CSM601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VSEC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Skill Based Lab with Mini Project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775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28872b20b_0_1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17</a:t>
            </a:fld>
            <a:endParaRPr/>
          </a:p>
        </p:txBody>
      </p:sp>
      <p:sp>
        <p:nvSpPr>
          <p:cNvPr id="426" name="Google Shape;426;g2e28872b20b_0_1175"/>
          <p:cNvSpPr txBox="1">
            <a:spLocks noGrp="1"/>
          </p:cNvSpPr>
          <p:nvPr>
            <p:ph type="title"/>
          </p:nvPr>
        </p:nvSpPr>
        <p:spPr>
          <a:xfrm>
            <a:off x="1784217" y="387628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36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36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27" name="Google Shape;427;g2e28872b20b_0_1175"/>
          <p:cNvSpPr txBox="1"/>
          <p:nvPr/>
        </p:nvSpPr>
        <p:spPr>
          <a:xfrm>
            <a:off x="4527028" y="1187300"/>
            <a:ext cx="319290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- VI SJCEM RO 24</a:t>
            </a:r>
            <a:endParaRPr sz="1800" b="1" i="0" u="none" strike="noStrike" cap="none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19528" y="1896110"/>
          <a:ext cx="10807907" cy="21140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76062">
                  <a:extLst>
                    <a:ext uri="{9D8B030D-6E8A-4147-A177-3AD203B41FA5}">
                      <a16:colId xmlns:a16="http://schemas.microsoft.com/office/drawing/2014/main" val="2412247366"/>
                    </a:ext>
                  </a:extLst>
                </a:gridCol>
                <a:gridCol w="1969301">
                  <a:extLst>
                    <a:ext uri="{9D8B030D-6E8A-4147-A177-3AD203B41FA5}">
                      <a16:colId xmlns:a16="http://schemas.microsoft.com/office/drawing/2014/main" val="2161702304"/>
                    </a:ext>
                  </a:extLst>
                </a:gridCol>
                <a:gridCol w="6262544">
                  <a:extLst>
                    <a:ext uri="{9D8B030D-6E8A-4147-A177-3AD203B41FA5}">
                      <a16:colId xmlns:a16="http://schemas.microsoft.com/office/drawing/2014/main" val="2119119189"/>
                    </a:ext>
                  </a:extLst>
                </a:gridCol>
              </a:tblGrid>
              <a:tr h="677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Code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Course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00394"/>
                  </a:ext>
                </a:extLst>
              </a:tr>
              <a:tr h="4789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2</a:t>
                      </a:r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24CSPEC6011</a:t>
                      </a:r>
                      <a:endParaRPr lang="en-IN"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Internet of Things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34919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24CSPEC601</a:t>
                      </a: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Digital Signal and Image Processing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48307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24CSPEC601</a:t>
                      </a: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Quantitative Analysis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26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397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e28872b20b_0_11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18</a:t>
            </a:fld>
            <a:endParaRPr/>
          </a:p>
        </p:txBody>
      </p:sp>
      <p:sp>
        <p:nvSpPr>
          <p:cNvPr id="444" name="Google Shape;444;g2e28872b20b_0_1198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45" name="Google Shape;445;g2e28872b20b_0_1198"/>
          <p:cNvSpPr txBox="1"/>
          <p:nvPr/>
        </p:nvSpPr>
        <p:spPr>
          <a:xfrm>
            <a:off x="5009635" y="1180189"/>
            <a:ext cx="2607229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VII SJCEM RO 24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46" name="Google Shape;446;g2e28872b20b_0_1198"/>
          <p:cNvGraphicFramePr/>
          <p:nvPr>
            <p:extLst>
              <p:ext uri="{D42A27DB-BD31-4B8C-83A1-F6EECF244321}">
                <p14:modId xmlns:p14="http://schemas.microsoft.com/office/powerpoint/2010/main" val="3053025705"/>
              </p:ext>
            </p:extLst>
          </p:nvPr>
        </p:nvGraphicFramePr>
        <p:xfrm>
          <a:off x="820132" y="1872428"/>
          <a:ext cx="10533666" cy="4040160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29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05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32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46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46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46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46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46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46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605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Code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Vertical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Name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 Hrs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Credit Allotted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 Credits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Evaluation Scheme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1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2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ESE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CA (TW)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OR/PR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24CSC701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Deep Learning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24CSC702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Big Data Analytics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3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24CSDO 701X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Department Level Optional Course 3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3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24CSDO 702X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Department Level Optional Course 4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3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24ILO 701X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OE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Institute Level Optional Course 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3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24CSDSAEC 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Employability Enhancement Program – 7 (EEP – 7)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3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24CSP701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PRJ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Major Project 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 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725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4000" marR="14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e28872b20b_0_12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19</a:t>
            </a:fld>
            <a:endParaRPr/>
          </a:p>
        </p:txBody>
      </p:sp>
      <p:sp>
        <p:nvSpPr>
          <p:cNvPr id="455" name="Google Shape;455;g2e28872b20b_0_1209"/>
          <p:cNvSpPr txBox="1">
            <a:spLocks noGrp="1"/>
          </p:cNvSpPr>
          <p:nvPr>
            <p:ph type="title"/>
          </p:nvPr>
        </p:nvSpPr>
        <p:spPr>
          <a:xfrm>
            <a:off x="1702692" y="3349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36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36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56" name="Google Shape;456;g2e28872b20b_0_1209"/>
          <p:cNvSpPr txBox="1"/>
          <p:nvPr/>
        </p:nvSpPr>
        <p:spPr>
          <a:xfrm>
            <a:off x="4858800" y="1112749"/>
            <a:ext cx="2616656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VII SJCEM RO 24</a:t>
            </a:r>
            <a:endParaRPr sz="1800" b="1" i="0" u="none" strike="noStrike" cap="none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42708" y="1829249"/>
          <a:ext cx="9706584" cy="35509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13562">
                  <a:extLst>
                    <a:ext uri="{9D8B030D-6E8A-4147-A177-3AD203B41FA5}">
                      <a16:colId xmlns:a16="http://schemas.microsoft.com/office/drawing/2014/main" val="2412247366"/>
                    </a:ext>
                  </a:extLst>
                </a:gridCol>
                <a:gridCol w="1768630">
                  <a:extLst>
                    <a:ext uri="{9D8B030D-6E8A-4147-A177-3AD203B41FA5}">
                      <a16:colId xmlns:a16="http://schemas.microsoft.com/office/drawing/2014/main" val="2161702304"/>
                    </a:ext>
                  </a:extLst>
                </a:gridCol>
                <a:gridCol w="5624392">
                  <a:extLst>
                    <a:ext uri="{9D8B030D-6E8A-4147-A177-3AD203B41FA5}">
                      <a16:colId xmlns:a16="http://schemas.microsoft.com/office/drawing/2014/main" val="2119119189"/>
                    </a:ext>
                  </a:extLst>
                </a:gridCol>
              </a:tblGrid>
              <a:tr h="677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Code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Course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00394"/>
                  </a:ext>
                </a:extLst>
              </a:tr>
              <a:tr h="4789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3</a:t>
                      </a:r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24CSPEC7011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  Machine Vision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22850" marR="2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34919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24CSPEC7012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  Cyber Security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22850" marR="2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48307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24CSPEC7013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  Natural Language Processing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22850" marR="2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26109"/>
                  </a:ext>
                </a:extLst>
              </a:tr>
              <a:tr h="4789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4</a:t>
                      </a:r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24CSPEC7021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  Augmented and Virtual Reality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22850" marR="2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276358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24CSPEC7022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  Block Chain 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22850" marR="2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931162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24CSPEC7023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  Information Retrieval 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22850" marR="228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001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e28872b20b_0_13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sp>
        <p:nvSpPr>
          <p:cNvPr id="570" name="Google Shape;570;g2e28872b20b_0_13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Sjcem Palghar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520253" y="1323619"/>
            <a:ext cx="9833547" cy="552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marR="30480" algn="ctr">
              <a:lnSpc>
                <a:spcPct val="150000"/>
              </a:lnSpc>
              <a:buSzPts val="3600"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 and  Engineering (Data Science)</a:t>
            </a:r>
          </a:p>
          <a:p>
            <a:pPr marL="38100" marR="30480" algn="ctr">
              <a:lnSpc>
                <a:spcPct val="150000"/>
              </a:lnSpc>
              <a:buSzPts val="3600"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Welcomes all for</a:t>
            </a:r>
            <a:endParaRPr lang="en-IN" sz="4000" b="1" dirty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" marR="30480" algn="ctr">
              <a:lnSpc>
                <a:spcPct val="150000"/>
              </a:lnSpc>
              <a:buSzPts val="3600"/>
            </a:pPr>
            <a:r>
              <a:rPr lang="en-IN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IN" sz="4000" b="1" baseline="30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IN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Board of Studies (</a:t>
            </a:r>
            <a:r>
              <a:rPr lang="en-IN" sz="4000" b="1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BoS</a:t>
            </a:r>
            <a:r>
              <a:rPr lang="en-IN" sz="40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Meeting</a:t>
            </a:r>
          </a:p>
          <a:p>
            <a:pPr marL="38100" marR="30480" algn="ctr">
              <a:lnSpc>
                <a:spcPct val="150000"/>
              </a:lnSpc>
              <a:buSzPts val="3600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50000"/>
              </a:lnSpc>
              <a:buSzPts val="3600"/>
            </a:pPr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IN" sz="4000" b="1" baseline="30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June 2024</a:t>
            </a:r>
            <a:endParaRPr lang="en-IN" sz="40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e28872b20b_0_12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20</a:t>
            </a:fld>
            <a:endParaRPr/>
          </a:p>
        </p:txBody>
      </p:sp>
      <p:sp>
        <p:nvSpPr>
          <p:cNvPr id="461" name="Google Shape;461;g2e28872b20b_0_1218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62" name="Google Shape;462;g2e28872b20b_0_1218"/>
          <p:cNvSpPr txBox="1"/>
          <p:nvPr/>
        </p:nvSpPr>
        <p:spPr>
          <a:xfrm>
            <a:off x="5004922" y="1087287"/>
            <a:ext cx="2616656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VIII SJCEM RO 24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63" name="Google Shape;463;g2e28872b20b_0_1218"/>
          <p:cNvGraphicFramePr/>
          <p:nvPr>
            <p:extLst>
              <p:ext uri="{D42A27DB-BD31-4B8C-83A1-F6EECF244321}">
                <p14:modId xmlns:p14="http://schemas.microsoft.com/office/powerpoint/2010/main" val="3370288247"/>
              </p:ext>
            </p:extLst>
          </p:nvPr>
        </p:nvGraphicFramePr>
        <p:xfrm>
          <a:off x="722720" y="1686625"/>
          <a:ext cx="10746559" cy="4467775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23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41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6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9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9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895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895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79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Code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Vertical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Name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 Hrs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Credit Allotted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 Credits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Evaluation Scheme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1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2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ESE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CA (TW)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OR/PR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24CSC801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Advanced Artificial Intelligence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1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24CSC802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Department Level Optional Course 5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1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24CSDO 802X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Department Level Optional Course 6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1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24CSDO 801X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OE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Institute Level Optional Course 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1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24CSP801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PRJ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Major Project 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9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21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80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80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175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8225" marR="182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e28872b20b_0_12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21</a:t>
            </a:fld>
            <a:endParaRPr/>
          </a:p>
        </p:txBody>
      </p:sp>
      <p:sp>
        <p:nvSpPr>
          <p:cNvPr id="455" name="Google Shape;455;g2e28872b20b_0_1209"/>
          <p:cNvSpPr txBox="1">
            <a:spLocks noGrp="1"/>
          </p:cNvSpPr>
          <p:nvPr>
            <p:ph type="title"/>
          </p:nvPr>
        </p:nvSpPr>
        <p:spPr>
          <a:xfrm>
            <a:off x="1680524" y="408817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36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36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56" name="Google Shape;456;g2e28872b20b_0_1209"/>
          <p:cNvSpPr txBox="1"/>
          <p:nvPr/>
        </p:nvSpPr>
        <p:spPr>
          <a:xfrm>
            <a:off x="4257207" y="1202616"/>
            <a:ext cx="3567658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- VIII SJCEM RO 24</a:t>
            </a:r>
            <a:endParaRPr sz="1800" b="1" i="0" u="none" strike="noStrike" cap="none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69626" y="1829249"/>
          <a:ext cx="10942820" cy="35509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8219">
                  <a:extLst>
                    <a:ext uri="{9D8B030D-6E8A-4147-A177-3AD203B41FA5}">
                      <a16:colId xmlns:a16="http://schemas.microsoft.com/office/drawing/2014/main" val="2412247366"/>
                    </a:ext>
                  </a:extLst>
                </a:gridCol>
                <a:gridCol w="1993884">
                  <a:extLst>
                    <a:ext uri="{9D8B030D-6E8A-4147-A177-3AD203B41FA5}">
                      <a16:colId xmlns:a16="http://schemas.microsoft.com/office/drawing/2014/main" val="2161702304"/>
                    </a:ext>
                  </a:extLst>
                </a:gridCol>
                <a:gridCol w="6340717">
                  <a:extLst>
                    <a:ext uri="{9D8B030D-6E8A-4147-A177-3AD203B41FA5}">
                      <a16:colId xmlns:a16="http://schemas.microsoft.com/office/drawing/2014/main" val="2119119189"/>
                    </a:ext>
                  </a:extLst>
                </a:gridCol>
              </a:tblGrid>
              <a:tr h="677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Code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Course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00394"/>
                  </a:ext>
                </a:extLst>
              </a:tr>
              <a:tr h="4789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5</a:t>
                      </a:r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24CSPEC8011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 Deep Learning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34919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24CSPEC8012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 Digital Forensic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48307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24CSPEC8013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 Applied Data Science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26109"/>
                  </a:ext>
                </a:extLst>
              </a:tr>
              <a:tr h="4789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6</a:t>
                      </a:r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24CSPEC8021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 Optimization in Machine Learning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276358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24CSPEC8022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 High Performance Computing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931162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24CSPEC8023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 Social Media Analytics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0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691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e28872b20b_0_12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22</a:t>
            </a:fld>
            <a:endParaRPr/>
          </a:p>
        </p:txBody>
      </p:sp>
      <p:graphicFrame>
        <p:nvGraphicFramePr>
          <p:cNvPr id="480" name="Google Shape;480;g2e28872b20b_0_1236"/>
          <p:cNvGraphicFramePr/>
          <p:nvPr/>
        </p:nvGraphicFramePr>
        <p:xfrm>
          <a:off x="449706" y="1272306"/>
          <a:ext cx="11047750" cy="50840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97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7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381">
                <a:tc>
                  <a:txBody>
                    <a:bodyPr/>
                    <a:lstStyle/>
                    <a:p>
                      <a:pPr marL="132080" marR="367030" lvl="0" indent="0" algn="ctr" rtl="0">
                        <a:lnSpc>
                          <a:spcPct val="8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Code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Institute Optional Course-I </a:t>
                      </a:r>
                      <a:r>
                        <a:rPr lang="en-IN" sz="1400" u="none" strike="noStrike" cap="none" baseline="30000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#   </a:t>
                      </a:r>
                      <a:r>
                        <a:rPr lang="en-IN" sz="1400" u="none" strike="noStrike" cap="none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</a:t>
                      </a:r>
                      <a:r>
                        <a:rPr lang="en-IN" sz="1400" u="none" strike="noStrike" cap="none" dirty="0" err="1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Sem</a:t>
                      </a:r>
                      <a:r>
                        <a:rPr lang="en-IN" sz="1400" u="none" strike="noStrike" cap="none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– VII)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35915" lvl="0" indent="0" algn="ctr" rtl="0">
                        <a:lnSpc>
                          <a:spcPct val="8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Code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Institute Elective Course-II </a:t>
                      </a:r>
                      <a:r>
                        <a:rPr lang="en-IN" sz="1400" u="none" strike="noStrike" cap="none" baseline="30000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#</a:t>
                      </a:r>
                      <a:r>
                        <a:rPr lang="en-IN" sz="1400" u="none" strike="noStrike" cap="none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(</a:t>
                      </a:r>
                      <a:r>
                        <a:rPr lang="en-IN" sz="1400" u="none" strike="noStrike" cap="none" dirty="0" err="1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Sem</a:t>
                      </a:r>
                      <a:r>
                        <a:rPr lang="en-IN" sz="1400" u="none" strike="noStrike" cap="none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– VIII)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18">
                <a:tc>
                  <a:txBody>
                    <a:bodyPr/>
                    <a:lstStyle/>
                    <a:p>
                      <a:pPr marL="10033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ILO7011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Product Lifecycle Management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bg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ILO8021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Project Management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18">
                <a:tc>
                  <a:txBody>
                    <a:bodyPr/>
                    <a:lstStyle/>
                    <a:p>
                      <a:pPr marL="10033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ILO7012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Reliability Engineering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bg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ILO8022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Finance Management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18">
                <a:tc>
                  <a:txBody>
                    <a:bodyPr/>
                    <a:lstStyle/>
                    <a:p>
                      <a:pPr marL="10033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ILO7013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Management Information System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bg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ILO8023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56514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Entrepreneurship Development and Management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518">
                <a:tc>
                  <a:txBody>
                    <a:bodyPr/>
                    <a:lstStyle/>
                    <a:p>
                      <a:pPr marL="10033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ILO7014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Design of Experiments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bg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ILO8024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Human Resource Management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518">
                <a:tc>
                  <a:txBody>
                    <a:bodyPr/>
                    <a:lstStyle/>
                    <a:p>
                      <a:pPr marL="10033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ILO7015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Operation Research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bg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ILO8025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Professional Ethics and CSR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518">
                <a:tc>
                  <a:txBody>
                    <a:bodyPr/>
                    <a:lstStyle/>
                    <a:p>
                      <a:pPr marL="10033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ILO7016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Cyber Security and Laws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bg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ILO8026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Research Methodology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518">
                <a:tc>
                  <a:txBody>
                    <a:bodyPr/>
                    <a:lstStyle/>
                    <a:p>
                      <a:pPr marL="10033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ILO7017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Disaster Management and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71120" marR="0" lvl="0" indent="0" algn="ctr" rtl="0">
                        <a:lnSpc>
                          <a:spcPct val="85312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Mitigation Measures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bg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ILO8027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IPR and Patenting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518">
                <a:tc>
                  <a:txBody>
                    <a:bodyPr/>
                    <a:lstStyle/>
                    <a:p>
                      <a:pPr marL="10033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ILO7018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Energy Audit and Management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bg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ILO8028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Digital Business Management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518">
                <a:tc>
                  <a:txBody>
                    <a:bodyPr/>
                    <a:lstStyle/>
                    <a:p>
                      <a:pPr marL="10033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ILO7019</a:t>
                      </a:r>
                      <a:endParaRPr sz="1400" u="none" strike="noStrike" cap="non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Development Engineering</a:t>
                      </a:r>
                      <a:endParaRPr sz="1400" u="none" strike="noStrike" cap="none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chemeClr val="bg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ILO8029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lvl="0" indent="0" algn="ctr" rtl="0">
                        <a:lnSpc>
                          <a:spcPct val="8531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u="none" strike="noStrike" cap="non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Environmental Management</a:t>
                      </a:r>
                      <a:endParaRPr sz="1400" u="none" strike="noStrike" cap="none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Google Shape;455;g2e28872b20b_0_1209"/>
          <p:cNvSpPr txBox="1">
            <a:spLocks noGrp="1"/>
          </p:cNvSpPr>
          <p:nvPr>
            <p:ph type="title"/>
          </p:nvPr>
        </p:nvSpPr>
        <p:spPr>
          <a:xfrm>
            <a:off x="1680523" y="201554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36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36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" name="Google Shape;456;g2e28872b20b_0_1209"/>
          <p:cNvSpPr txBox="1"/>
          <p:nvPr/>
        </p:nvSpPr>
        <p:spPr>
          <a:xfrm>
            <a:off x="4858800" y="842653"/>
            <a:ext cx="247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VIII SJCEM RO 24</a:t>
            </a:r>
            <a:endParaRPr sz="1800" b="1" i="0" u="none" strike="noStrike" cap="none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53" descr="Thank You Vector Lettering On Tropical Leaves Background Isolated Stock  Illustration - Download Image Now - iStock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3958" y="337626"/>
            <a:ext cx="7241562" cy="592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28872b20b_0_723"/>
          <p:cNvSpPr txBox="1"/>
          <p:nvPr/>
        </p:nvSpPr>
        <p:spPr>
          <a:xfrm>
            <a:off x="183000" y="1259693"/>
            <a:ext cx="12009000" cy="155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Clr>
                <a:srgbClr val="002060"/>
              </a:buClr>
              <a:buSzPts val="2000"/>
            </a:pPr>
            <a:r>
              <a:rPr lang="en-IN" sz="2400" b="1" i="0" u="none" strike="noStrike" cap="none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Vision</a:t>
            </a:r>
            <a:br>
              <a:rPr lang="en-IN" sz="2000" b="1" i="0" u="none" strike="noStrike" cap="none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8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To be a department committed to develop capable and efficient Computer Science and Engineering (Data Science) graduates with an aptitude for research and leadership qualities</a:t>
            </a:r>
            <a:endParaRPr sz="1800" b="1" i="0" u="none" strike="noStrike" cap="none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g2e28872b20b_0_723"/>
          <p:cNvSpPr/>
          <p:nvPr/>
        </p:nvSpPr>
        <p:spPr>
          <a:xfrm>
            <a:off x="600300" y="3309789"/>
            <a:ext cx="10991400" cy="282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689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400" b="1" i="0" u="none" strike="noStrike" cap="none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Mission</a:t>
            </a:r>
            <a:endParaRPr sz="2400" b="0" i="0" u="none" strike="noStrike" cap="none" dirty="0">
              <a:solidFill>
                <a:srgbClr val="C00000"/>
              </a:solidFill>
              <a:sym typeface="Arial"/>
            </a:endParaRPr>
          </a:p>
          <a:p>
            <a:pPr marL="457200" lvl="0" indent="-330200" algn="just">
              <a:lnSpc>
                <a:spcPct val="150000"/>
              </a:lnSpc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-IN" sz="1600" b="1" i="0" u="none" strike="noStrike" cap="none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To inculcate habit of life long learning to become globally competent Computer Science and Engineering (Data Science) graduates.</a:t>
            </a:r>
          </a:p>
          <a:p>
            <a:pPr marL="457200" lvl="0" indent="-330200" algn="just">
              <a:lnSpc>
                <a:spcPct val="150000"/>
              </a:lnSpc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-US" sz="18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To promote excellence by encouraging creativity, critical thinking and discipline.</a:t>
            </a:r>
          </a:p>
          <a:p>
            <a:pPr marL="457200" lvl="0" indent="-330200" algn="just">
              <a:lnSpc>
                <a:spcPct val="150000"/>
              </a:lnSpc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-US" sz="18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To establish relationships with other institutes as well as industries to have collaborative learning.</a:t>
            </a:r>
          </a:p>
        </p:txBody>
      </p:sp>
      <p:sp>
        <p:nvSpPr>
          <p:cNvPr id="221" name="Google Shape;221;g2e28872b20b_0_7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sp>
        <p:nvSpPr>
          <p:cNvPr id="223" name="Google Shape;223;g2e28872b20b_0_7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Sjcem Palghar</a:t>
            </a:r>
            <a:endParaRPr/>
          </a:p>
        </p:txBody>
      </p:sp>
      <p:sp>
        <p:nvSpPr>
          <p:cNvPr id="224" name="Google Shape;224;g2e28872b20b_0_723"/>
          <p:cNvSpPr txBox="1">
            <a:spLocks noGrp="1"/>
          </p:cNvSpPr>
          <p:nvPr>
            <p:ph type="title"/>
          </p:nvPr>
        </p:nvSpPr>
        <p:spPr>
          <a:xfrm>
            <a:off x="3284850" y="347140"/>
            <a:ext cx="5622300" cy="68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36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VISION &amp; MISSION</a:t>
            </a:r>
            <a:endParaRPr sz="36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1;g2e28872b20b_0_1300"/>
          <p:cNvSpPr txBox="1">
            <a:spLocks/>
          </p:cNvSpPr>
          <p:nvPr/>
        </p:nvSpPr>
        <p:spPr>
          <a:xfrm>
            <a:off x="655200" y="2406893"/>
            <a:ext cx="10881600" cy="22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4800"/>
            </a:pPr>
            <a:r>
              <a:rPr lang="en-US" sz="28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rPr>
              <a:t>Bachelor of Engineering </a:t>
            </a:r>
          </a:p>
          <a:p>
            <a:pPr algn="ctr">
              <a:lnSpc>
                <a:spcPct val="150000"/>
              </a:lnSpc>
              <a:buSzPts val="4800"/>
            </a:pPr>
            <a:r>
              <a:rPr lang="en-US" sz="28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rPr>
              <a:t>In </a:t>
            </a:r>
          </a:p>
          <a:p>
            <a:pPr algn="ctr">
              <a:lnSpc>
                <a:spcPct val="150000"/>
              </a:lnSpc>
              <a:buSzPts val="4800"/>
            </a:pPr>
            <a:r>
              <a:rPr lang="en-US" sz="28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rPr>
              <a:t>Computer Science and Engineering </a:t>
            </a:r>
          </a:p>
          <a:p>
            <a:pPr algn="ctr">
              <a:lnSpc>
                <a:spcPct val="150000"/>
              </a:lnSpc>
              <a:buSzPts val="4800"/>
            </a:pPr>
            <a:r>
              <a:rPr lang="en-US" sz="2800" b="1" dirty="0">
                <a:solidFill>
                  <a:srgbClr val="85200C"/>
                </a:solidFill>
                <a:latin typeface="Poppins"/>
                <a:ea typeface="Poppins"/>
                <a:cs typeface="Poppins"/>
                <a:sym typeface="Poppins"/>
              </a:rPr>
              <a:t>(Data Science)</a:t>
            </a:r>
          </a:p>
        </p:txBody>
      </p:sp>
      <p:sp>
        <p:nvSpPr>
          <p:cNvPr id="5" name="Google Shape;573;g2e28872b20b_0_1300"/>
          <p:cNvSpPr txBox="1"/>
          <p:nvPr/>
        </p:nvSpPr>
        <p:spPr>
          <a:xfrm>
            <a:off x="404250" y="1146978"/>
            <a:ext cx="11383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None/>
            </a:pPr>
            <a:r>
              <a:rPr lang="en-IN" sz="4400" b="1" i="0" u="none" strike="noStrike" cap="none" dirty="0">
                <a:solidFill>
                  <a:srgbClr val="073763"/>
                </a:solidFill>
                <a:latin typeface="Poppins"/>
                <a:ea typeface="Poppins"/>
                <a:cs typeface="Poppins"/>
                <a:sym typeface="Poppins"/>
              </a:rPr>
              <a:t>St. John College of Engineering and Management</a:t>
            </a:r>
            <a:endParaRPr sz="4400" b="1" i="0" u="none" strike="noStrike" cap="none" dirty="0">
              <a:solidFill>
                <a:srgbClr val="07376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572;g2e28872b20b_0_1300"/>
          <p:cNvSpPr txBox="1">
            <a:spLocks noGrp="1"/>
          </p:cNvSpPr>
          <p:nvPr>
            <p:ph type="subTitle" idx="4294967295"/>
          </p:nvPr>
        </p:nvSpPr>
        <p:spPr>
          <a:xfrm>
            <a:off x="1524000" y="5162385"/>
            <a:ext cx="91440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IN" sz="3400" b="1" i="0" u="none" strike="noStrike" cap="none" dirty="0">
                <a:solidFill>
                  <a:srgbClr val="B45F06"/>
                </a:solidFill>
                <a:latin typeface="Poppins"/>
                <a:ea typeface="Poppins"/>
                <a:cs typeface="Poppins"/>
                <a:sym typeface="Poppins"/>
              </a:rPr>
              <a:t>‘SJCEM R-24’ Scheme</a:t>
            </a:r>
            <a:endParaRPr sz="3400" b="1" i="0" u="none" strike="noStrike" cap="none" dirty="0">
              <a:solidFill>
                <a:srgbClr val="B45F0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3212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e28872b20b_0_1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sp>
        <p:nvSpPr>
          <p:cNvPr id="400" name="Google Shape;400;g2e28872b20b_0_1142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01" name="Google Shape;401;g2e28872b20b_0_1142"/>
          <p:cNvSpPr txBox="1"/>
          <p:nvPr/>
        </p:nvSpPr>
        <p:spPr>
          <a:xfrm>
            <a:off x="5035624" y="822597"/>
            <a:ext cx="247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III A.Y. 2024-25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02" name="Google Shape;402;g2e28872b20b_0_1142"/>
          <p:cNvGraphicFramePr/>
          <p:nvPr>
            <p:extLst>
              <p:ext uri="{D42A27DB-BD31-4B8C-83A1-F6EECF244321}">
                <p14:modId xmlns:p14="http://schemas.microsoft.com/office/powerpoint/2010/main" val="2262379636"/>
              </p:ext>
            </p:extLst>
          </p:nvPr>
        </p:nvGraphicFramePr>
        <p:xfrm>
          <a:off x="761799" y="1261091"/>
          <a:ext cx="10691770" cy="5230000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50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1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12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12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12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93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129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48150">
                <a:tc gridSpan="1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Scheme for Computer Science and Engineering (Data Science) Sem III (SJCEM R 24)</a:t>
                      </a:r>
                      <a:endParaRPr sz="1200" i="0" u="none" strike="noStrik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2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Code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Vertical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Name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 Hrs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Credit Allotted</a:t>
                      </a:r>
                      <a:endParaRPr sz="1200" i="0" u="none" strike="noStrik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 Credits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Evaluation Scheme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1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2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ESE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CA (TW)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OR/PR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24CSDSPCC301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Discrete Mathematics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24CSDSPCC302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Data Structures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24CSDSPCC303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Microprocessor and Computer Architecture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24CSDSPCC304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Database Management System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24CSDSPCC305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Programming Language I (C++/Java)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24CSDSVEC301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VEC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Universal Human Values -2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24CSDSAEC301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AEC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Employability Enhancement Program – 2 (Communication)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14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14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775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03" name="Google Shape;403;g2e28872b20b_0_1142"/>
          <p:cNvSpPr/>
          <p:nvPr/>
        </p:nvSpPr>
        <p:spPr>
          <a:xfrm>
            <a:off x="629224" y="6454907"/>
            <a:ext cx="881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dirty="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e28872b20b_0_1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  <p:sp>
        <p:nvSpPr>
          <p:cNvPr id="409" name="Google Shape;409;g2e28872b20b_0_1152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10" name="Google Shape;410;g2e28872b20b_0_1152"/>
          <p:cNvSpPr txBox="1"/>
          <p:nvPr/>
        </p:nvSpPr>
        <p:spPr>
          <a:xfrm>
            <a:off x="5076050" y="826861"/>
            <a:ext cx="247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IV A.Y. 2024-25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11" name="Google Shape;411;g2e28872b20b_0_1152"/>
          <p:cNvGraphicFramePr/>
          <p:nvPr>
            <p:extLst>
              <p:ext uri="{D42A27DB-BD31-4B8C-83A1-F6EECF244321}">
                <p14:modId xmlns:p14="http://schemas.microsoft.com/office/powerpoint/2010/main" val="4120509114"/>
              </p:ext>
            </p:extLst>
          </p:nvPr>
        </p:nvGraphicFramePr>
        <p:xfrm>
          <a:off x="923827" y="1288472"/>
          <a:ext cx="10471142" cy="5329690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24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1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0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1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7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15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9200">
                <a:tc gridSpan="1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Scheme for Computer Science and Engineering (Data Science) Sem IV (SJCEM R 24)</a:t>
                      </a:r>
                      <a:endParaRPr sz="1200" i="0" u="none" strike="noStrik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Code</a:t>
                      </a:r>
                      <a:endParaRPr sz="1200" i="0" u="none" strike="noStrik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Vertical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Name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 Hrs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Credit Allotted</a:t>
                      </a:r>
                      <a:endParaRPr sz="1200" i="0" u="none" strike="noStrik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 Credits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Evaluation Scheme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1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2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ESE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CA (TW)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OR/PR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24CSDSPCC401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Statistics and Probability</a:t>
                      </a:r>
                      <a:endParaRPr sz="1200" i="0" u="none" strike="noStrik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24CSDSPCC402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Analysis of Algorithm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24CSDSPCC403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Computer Networks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24CSDSPCC404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Operating System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24CSDSPCC405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Programming Language II (Python)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24CSDSAEC401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AEC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Employability Enhancement Program – 3 (Communication)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24CSDSVSE401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VSEC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Employability Enhancement Program – 4 (Technical)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24CSDSOJT401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OJT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Internship I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16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9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775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e28872b20b_0_12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sp>
        <p:nvSpPr>
          <p:cNvPr id="500" name="Google Shape;500;g2e28872b20b_0_1258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01" name="Google Shape;501;g2e28872b20b_0_1258"/>
          <p:cNvSpPr txBox="1"/>
          <p:nvPr/>
        </p:nvSpPr>
        <p:spPr>
          <a:xfrm>
            <a:off x="5009629" y="1009247"/>
            <a:ext cx="247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 SJCEM R 24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502" name="Google Shape;502;g2e28872b20b_0_1258"/>
          <p:cNvGraphicFramePr/>
          <p:nvPr>
            <p:extLst>
              <p:ext uri="{D42A27DB-BD31-4B8C-83A1-F6EECF244321}">
                <p14:modId xmlns:p14="http://schemas.microsoft.com/office/powerpoint/2010/main" val="3297683296"/>
              </p:ext>
            </p:extLst>
          </p:nvPr>
        </p:nvGraphicFramePr>
        <p:xfrm>
          <a:off x="829559" y="1530545"/>
          <a:ext cx="10613162" cy="4825800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34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9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9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0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0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8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03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5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03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492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Code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Vertical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Name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Contact Hrs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Credit Allotted</a:t>
                      </a:r>
                      <a:endParaRPr sz="1200" b="1" i="0" u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Credits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Evaluation Scheme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1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2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 (TW)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OR/PR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24CSDSPCC501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Artificial Intelligence &amp; Machine Learning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24CSDSPCC502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Exploratory Data Analytics &amp; Visualization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24CSDSPEC501X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PEC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Professional Elective I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24CSDSPEC502X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PEC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Professional Elective II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24OE501X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OE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Open Elective I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98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24CSDSVSE501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VSEC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Employability Enhancement Program – 5 (Technical)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16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16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330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725</a:t>
                      </a:r>
                      <a:endParaRPr sz="12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82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e28872b20b_0_12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sp>
        <p:nvSpPr>
          <p:cNvPr id="508" name="Google Shape;508;g2e28872b20b_0_1267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09" name="Google Shape;509;g2e28872b20b_0_1267"/>
          <p:cNvSpPr txBox="1"/>
          <p:nvPr/>
        </p:nvSpPr>
        <p:spPr>
          <a:xfrm>
            <a:off x="4981348" y="853050"/>
            <a:ext cx="247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VI SJCEM R 24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510" name="Google Shape;510;g2e28872b20b_0_1267"/>
          <p:cNvGraphicFramePr/>
          <p:nvPr>
            <p:extLst>
              <p:ext uri="{D42A27DB-BD31-4B8C-83A1-F6EECF244321}">
                <p14:modId xmlns:p14="http://schemas.microsoft.com/office/powerpoint/2010/main" val="2445000224"/>
              </p:ext>
            </p:extLst>
          </p:nvPr>
        </p:nvGraphicFramePr>
        <p:xfrm>
          <a:off x="791852" y="1224562"/>
          <a:ext cx="10608131" cy="5014975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33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9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9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0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9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0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6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07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6335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Code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Vertical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Name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Contact Hrs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Credit Allotted</a:t>
                      </a:r>
                      <a:endParaRPr sz="1200" b="1" i="0" u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Credits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Evaluation Scheme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1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2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 (TW)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OR/PR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24CSDSPCC601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Deep Learning 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24CSDSPCC602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Natural Language Processing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24CSDSPEC601X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Professional</a:t>
                      </a:r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Elective III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24CSDSPEC602X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Professional</a:t>
                      </a:r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Elective IV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24OE601X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OE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Open Elective II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24CSDSMDM601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INT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Internship - II / MDM Project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24CSDSVSE601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VSEC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Employability Enhancement Program – 6 (Technical)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725</a:t>
                      </a:r>
                      <a:endParaRPr sz="12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27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e28872b20b_0_12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  <p:sp>
        <p:nvSpPr>
          <p:cNvPr id="516" name="Google Shape;516;g2e28872b20b_0_1275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17" name="Google Shape;517;g2e28872b20b_0_1275"/>
          <p:cNvSpPr txBox="1"/>
          <p:nvPr/>
        </p:nvSpPr>
        <p:spPr>
          <a:xfrm>
            <a:off x="5000202" y="853050"/>
            <a:ext cx="247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VII SJCEM R 24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518" name="Google Shape;518;g2e28872b20b_0_1275"/>
          <p:cNvGraphicFramePr/>
          <p:nvPr>
            <p:extLst>
              <p:ext uri="{D42A27DB-BD31-4B8C-83A1-F6EECF244321}">
                <p14:modId xmlns:p14="http://schemas.microsoft.com/office/powerpoint/2010/main" val="564379474"/>
              </p:ext>
            </p:extLst>
          </p:nvPr>
        </p:nvGraphicFramePr>
        <p:xfrm>
          <a:off x="735291" y="1306949"/>
          <a:ext cx="10643830" cy="4892535"/>
        </p:xfrm>
        <a:graphic>
          <a:graphicData uri="http://schemas.openxmlformats.org/drawingml/2006/table">
            <a:tbl>
              <a:tblPr>
                <a:noFill/>
                <a:tableStyleId>{6499DC77-EACD-42B6-A229-29551924A1F0}</a:tableStyleId>
              </a:tblPr>
              <a:tblGrid>
                <a:gridCol w="132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2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14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2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8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2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4422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Code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Vertical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Name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Contact Hrs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Credit Allotted</a:t>
                      </a:r>
                      <a:endParaRPr sz="1200" b="1" i="0" u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Credits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Evaluation Scheme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1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2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ESE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 (TW)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OR/PR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2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24CSDSPCC701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Big Data Analytics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24CSDSPEC701X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Professional</a:t>
                      </a:r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Elective 5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0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24CSDSPEC702X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Calibri" panose="020F0502020204030204" pitchFamily="34" charset="0"/>
                          <a:cs typeface="Poppins SemiBold" panose="00000700000000000000" pitchFamily="2" charset="0"/>
                        </a:rPr>
                        <a:t>Professional</a:t>
                      </a:r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Elective 6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0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24OE701X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OE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Open Elective III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0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24CSDSMDM701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MDM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Multidisciplinary Project - 1 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0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24CSDSCC701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Liberal Learning</a:t>
                      </a:r>
                      <a:b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</a:br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(Indian Constitution)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0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24CSDSAEC701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Employability Enhancement Program – 7 (Communication)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14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13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105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240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2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700</a:t>
                      </a:r>
                      <a:endParaRPr sz="12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32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2707</Words>
  <Application>Microsoft Office PowerPoint</Application>
  <PresentationFormat>Widescreen</PresentationFormat>
  <Paragraphs>1729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Poppins SemiBold</vt:lpstr>
      <vt:lpstr>Poppins ExtraBold</vt:lpstr>
      <vt:lpstr>Times New Roman</vt:lpstr>
      <vt:lpstr>Poppins</vt:lpstr>
      <vt:lpstr>Arial</vt:lpstr>
      <vt:lpstr>Calibri</vt:lpstr>
      <vt:lpstr>Arial Narrow</vt:lpstr>
      <vt:lpstr>Office Theme</vt:lpstr>
      <vt:lpstr>Office Theme</vt:lpstr>
      <vt:lpstr>PowerPoint Presentation</vt:lpstr>
      <vt:lpstr>PowerPoint Presentation</vt:lpstr>
      <vt:lpstr>VISION &amp; MISSION</vt:lpstr>
      <vt:lpstr>PowerPoint Presentation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PROFESSIONAL ELECTIVE TRACKS</vt:lpstr>
      <vt:lpstr>PowerPoint Presentation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staff</dc:creator>
  <cp:lastModifiedBy>SUNNY SALL</cp:lastModifiedBy>
  <cp:revision>5</cp:revision>
  <dcterms:created xsi:type="dcterms:W3CDTF">2024-05-27T04:42:56Z</dcterms:created>
  <dcterms:modified xsi:type="dcterms:W3CDTF">2024-06-11T03:51:36Z</dcterms:modified>
</cp:coreProperties>
</file>