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96" r:id="rId4"/>
    <p:sldId id="453" r:id="rId5"/>
    <p:sldId id="454" r:id="rId6"/>
    <p:sldId id="455" r:id="rId7"/>
    <p:sldId id="456" r:id="rId8"/>
    <p:sldId id="457" r:id="rId9"/>
    <p:sldId id="449" r:id="rId10"/>
    <p:sldId id="450" r:id="rId11"/>
    <p:sldId id="442" r:id="rId12"/>
    <p:sldId id="451" r:id="rId13"/>
    <p:sldId id="277" r:id="rId14"/>
    <p:sldId id="278" r:id="rId15"/>
    <p:sldId id="280" r:id="rId16"/>
    <p:sldId id="311" r:id="rId17"/>
    <p:sldId id="281" r:id="rId18"/>
    <p:sldId id="313" r:id="rId19"/>
    <p:sldId id="469" r:id="rId20"/>
    <p:sldId id="471" r:id="rId21"/>
    <p:sldId id="420" r:id="rId22"/>
    <p:sldId id="422" r:id="rId23"/>
    <p:sldId id="475" r:id="rId24"/>
    <p:sldId id="476" r:id="rId25"/>
    <p:sldId id="421" r:id="rId26"/>
    <p:sldId id="472" r:id="rId27"/>
    <p:sldId id="473" r:id="rId28"/>
    <p:sldId id="466" r:id="rId29"/>
    <p:sldId id="308" r:id="rId30"/>
  </p:sldIdLst>
  <p:sldSz cx="12192000" cy="6858000"/>
  <p:notesSz cx="6858000" cy="9947275"/>
  <p:embeddedFontLs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ExtraBold" panose="00000900000000000000" pitchFamily="2" charset="0"/>
      <p:bold r:id="rId40"/>
      <p:boldItalic r:id="rId41"/>
    </p:embeddedFont>
    <p:embeddedFont>
      <p:font typeface="Poppins SemiBold" panose="00000700000000000000" pitchFamily="2" charset="0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jqpqgJ9LcgL/cv16dFZe2wlNwp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B06FF9-E631-4C37-AF0D-DC8F33F7591D}">
  <a:tblStyle styleId="{CDB06FF9-E631-4C37-AF0D-DC8F33F759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9AB755C-A323-454A-A571-9E8DD7053AD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526DD94-002B-45CA-95AB-7C1F31460555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5967" autoAdjust="0"/>
  </p:normalViewPr>
  <p:slideViewPr>
    <p:cSldViewPr snapToGrid="0">
      <p:cViewPr varScale="1">
        <p:scale>
          <a:sx n="73" d="100"/>
          <a:sy n="73" d="100"/>
        </p:scale>
        <p:origin x="10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7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7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2498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3892" y="0"/>
            <a:ext cx="2972498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962" y="4787017"/>
            <a:ext cx="5486078" cy="391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562"/>
            <a:ext cx="2972498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3892" y="9448562"/>
            <a:ext cx="2972498" cy="49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IN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I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e28872b20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e28872b20b_0_2:notes"/>
          <p:cNvSpPr txBox="1">
            <a:spLocks noGrp="1"/>
          </p:cNvSpPr>
          <p:nvPr>
            <p:ph type="body" idx="1"/>
          </p:nvPr>
        </p:nvSpPr>
        <p:spPr>
          <a:xfrm>
            <a:off x="685961" y="4787017"/>
            <a:ext cx="5486166" cy="39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g2e28872b20b_0_2:notes"/>
          <p:cNvSpPr txBox="1">
            <a:spLocks noGrp="1"/>
          </p:cNvSpPr>
          <p:nvPr>
            <p:ph type="sldNum" idx="12"/>
          </p:nvPr>
        </p:nvSpPr>
        <p:spPr>
          <a:xfrm>
            <a:off x="3883892" y="9448561"/>
            <a:ext cx="2972371" cy="49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IN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CF0CE034-B949-F092-6B38-5077AB7C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6AE0767E-555E-7353-6FF7-26B0E88FF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F6C520BF-6F05-2AB7-0AAF-DEB90B97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5052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2B903622-8313-1D64-A819-04850B57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1DF53E09-B3DA-5D8A-3ECF-E73C1BBAC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DB0613F-B7D5-66C2-B0EA-A2DD213452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529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02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:notes"/>
          <p:cNvSpPr txBox="1">
            <a:spLocks noGrp="1"/>
          </p:cNvSpPr>
          <p:nvPr>
            <p:ph type="body" idx="1"/>
          </p:nvPr>
        </p:nvSpPr>
        <p:spPr>
          <a:xfrm>
            <a:off x="685962" y="4787017"/>
            <a:ext cx="5486078" cy="391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4" tIns="45974" rIns="91974" bIns="45974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653" name="Google Shape;65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e28872b20b_0_1142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2e28872b20b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e28872b20b_0_1152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2e28872b20b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530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e28872b20b_0_1186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g2e28872b20b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28872b20b_0_1175:notes"/>
          <p:cNvSpPr txBox="1">
            <a:spLocks noGrp="1"/>
          </p:cNvSpPr>
          <p:nvPr>
            <p:ph type="body" idx="1"/>
          </p:nvPr>
        </p:nvSpPr>
        <p:spPr>
          <a:xfrm>
            <a:off x="676115" y="4784828"/>
            <a:ext cx="54090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g2e28872b20b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22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94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747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20" name="Google Shape;2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83" name="Google Shape;83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e28872b20b_0_2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e28872b20b_0_2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g2e28872b20b_0_2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e28872b20b_0_2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95" name="Google Shape;95;g2e28872b20b_0_2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>
  <p:cSld name="Title,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28872b20b_0_246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2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2e28872b20b_0_246"/>
          <p:cNvSpPr txBox="1">
            <a:spLocks noGrp="1"/>
          </p:cNvSpPr>
          <p:nvPr>
            <p:ph type="body" idx="1"/>
          </p:nvPr>
        </p:nvSpPr>
        <p:spPr>
          <a:xfrm>
            <a:off x="609600" y="1604520"/>
            <a:ext cx="109722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e28872b20b_0_2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2e28872b20b_0_2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2e28872b20b_0_2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e28872b20b_0_2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18" name="Google Shape;118;g2e28872b20b_0_2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28872b20b_0_2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e28872b20b_0_2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2e28872b20b_0_25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2e28872b20b_0_2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2e28872b20b_0_2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25" name="Google Shape;125;g2e28872b20b_0_2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28872b20b_0_26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e28872b20b_0_26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g2e28872b20b_0_26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g2e28872b20b_0_26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g2e28872b20b_0_26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2e28872b20b_0_2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2e28872b20b_0_2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34" name="Google Shape;134;g2e28872b20b_0_2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28872b20b_0_2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e28872b20b_0_2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e28872b20b_0_2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39" name="Google Shape;139;g2e28872b20b_0_2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28872b20b_0_2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e28872b20b_0_2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" name="Google Shape;143;g2e28872b20b_0_2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2e28872b20b_0_2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e28872b20b_0_2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46" name="Google Shape;146;g2e28872b20b_0_2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28872b20b_0_28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2e28872b20b_0_28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g2e28872b20b_0_28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1" name="Google Shape;151;g2e28872b20b_0_2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2e28872b20b_0_2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53" name="Google Shape;153;g2e28872b20b_0_2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26" name="Google Shape;2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28872b20b_0_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2e28872b20b_0_29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2e28872b20b_0_2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2e28872b20b_0_2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59" name="Google Shape;159;g2e28872b20b_0_2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28872b20b_0_29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2e28872b20b_0_29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g2e28872b20b_0_2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e28872b20b_0_2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65" name="Google Shape;165;g2e28872b20b_0_2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30" name="Google Shape;3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36" name="Google Shape;36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43" name="Google Shape;43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3529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14" name="Google Shape;1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28872b20b_0_2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e28872b20b_0_2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e28872b20b_0_2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e28872b20b_0_2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BOS, COMPUTER SCIENCE AND ENGINEERING (DATA SCIENCE), SJCEM</a:t>
            </a:r>
            <a:endParaRPr/>
          </a:p>
        </p:txBody>
      </p:sp>
      <p:sp>
        <p:nvSpPr>
          <p:cNvPr id="89" name="Google Shape;89;g2e28872b20b_0_2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CSDS%20Dept%20-%20FINAL%20SCHEME_EVEN%2024-25.docx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ata%20Science\FOR%20BOS%20MEET%20CSEDS\mom\MOM-%20BOS%20(11-6-24)%20University%20CSDS1.pdf" TargetMode="External"/><Relationship Id="rId2" Type="http://schemas.openxmlformats.org/officeDocument/2006/relationships/hyperlink" Target="file:///D:\Data%20Science\FOR%20AC%20MEET%20CSEDS\ATR%20CSEDS.pdf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e28872b20b_0_2" descr="A building with trees in front of it  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e28872b20b_0_2"/>
          <p:cNvSpPr txBox="1"/>
          <p:nvPr/>
        </p:nvSpPr>
        <p:spPr>
          <a:xfrm>
            <a:off x="1398850" y="4716725"/>
            <a:ext cx="9557400" cy="89280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IN" sz="5200" b="0" i="0" u="none" strike="noStrike" cap="none">
                <a:solidFill>
                  <a:srgbClr val="00206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AUTONOMY AT SJCEM</a:t>
            </a:r>
            <a:endParaRPr sz="5200" b="0" i="0" u="none" strike="noStrike" cap="none">
              <a:solidFill>
                <a:srgbClr val="00206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" name="Google Shape;174;g2e28872b20b_0_2">
            <a:extLst>
              <a:ext uri="{FF2B5EF4-FFF2-40B4-BE49-F238E27FC236}">
                <a16:creationId xmlns:a16="http://schemas.microsoft.com/office/drawing/2014/main" id="{CD0CA6CB-8933-130F-64C2-C560B814907C}"/>
              </a:ext>
            </a:extLst>
          </p:cNvPr>
          <p:cNvSpPr txBox="1"/>
          <p:nvPr/>
        </p:nvSpPr>
        <p:spPr>
          <a:xfrm>
            <a:off x="0" y="2077990"/>
            <a:ext cx="12192000" cy="4185721"/>
          </a:xfrm>
          <a:prstGeom prst="rect">
            <a:avLst/>
          </a:prstGeom>
          <a:gradFill>
            <a:gsLst>
              <a:gs pos="0">
                <a:srgbClr val="FEFBF1">
                  <a:alpha val="67000"/>
                </a:srgbClr>
              </a:gs>
              <a:gs pos="32000">
                <a:srgbClr val="FFE28B">
                  <a:alpha val="81000"/>
                </a:srgbClr>
              </a:gs>
              <a:gs pos="100000">
                <a:srgbClr val="FEEBB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Department of Computer Science and Engineering (Data Science)</a:t>
            </a:r>
          </a:p>
          <a:p>
            <a:pPr algn="ctr"/>
            <a:r>
              <a:rPr lang="en-IN" sz="40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Welcomes </a:t>
            </a:r>
            <a:br>
              <a:rPr lang="en-IN" sz="32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</a:br>
            <a:r>
              <a:rPr lang="en-IN" sz="32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BOS Members </a:t>
            </a:r>
          </a:p>
          <a:p>
            <a:pPr algn="ctr"/>
            <a:r>
              <a:rPr lang="en-IN" sz="20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For </a:t>
            </a:r>
          </a:p>
          <a:p>
            <a:pPr algn="ctr"/>
            <a:r>
              <a:rPr lang="en-IN" sz="20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2</a:t>
            </a:r>
            <a:r>
              <a:rPr lang="en-IN" sz="2000" b="1" baseline="30000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nd</a:t>
            </a:r>
            <a:r>
              <a:rPr lang="en-IN" sz="20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BOS Meeting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Poppins" panose="00000500000000000000" pitchFamily="2" charset="0"/>
              <a:ea typeface="Poppins SemiBold"/>
              <a:cs typeface="Poppins" panose="00000500000000000000" pitchFamily="2" charset="0"/>
              <a:sym typeface="Poppins SemiBold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Presented By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Dr. Sunny Sall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Assistant Professor &amp; HOD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Computer Science and Engineering (Data Science) 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Poppins" panose="00000500000000000000" pitchFamily="2" charset="0"/>
              <a:ea typeface="Poppins SemiBold"/>
              <a:cs typeface="Poppins" panose="00000500000000000000" pitchFamily="2" charset="0"/>
              <a:sym typeface="Poppins SemiBold"/>
            </a:endParaRP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Date: 12</a:t>
            </a:r>
            <a:r>
              <a:rPr lang="en-US" sz="1800" b="1" baseline="30000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th</a:t>
            </a:r>
            <a:r>
              <a:rPr lang="en-US" sz="18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 November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3A171-6370-FE52-421B-09D0291E9A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FC38-5E24-87DB-4810-BC33974D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511629"/>
            <a:ext cx="7413173" cy="46074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SCHEMES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F7EF0E-CA7D-723C-6837-18748530A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32172"/>
              </p:ext>
            </p:extLst>
          </p:nvPr>
        </p:nvGraphicFramePr>
        <p:xfrm>
          <a:off x="293913" y="1986906"/>
          <a:ext cx="11604173" cy="3354906"/>
        </p:xfrm>
        <a:graphic>
          <a:graphicData uri="http://schemas.openxmlformats.org/drawingml/2006/table">
            <a:tbl>
              <a:tblPr firstRow="1" bandRow="1">
                <a:tableStyleId>{CDB06FF9-E631-4C37-AF0D-DC8F33F7591D}</a:tableStyleId>
              </a:tblPr>
              <a:tblGrid>
                <a:gridCol w="968829">
                  <a:extLst>
                    <a:ext uri="{9D8B030D-6E8A-4147-A177-3AD203B41FA5}">
                      <a16:colId xmlns:a16="http://schemas.microsoft.com/office/drawing/2014/main" val="147268659"/>
                    </a:ext>
                  </a:extLst>
                </a:gridCol>
                <a:gridCol w="1983344">
                  <a:extLst>
                    <a:ext uri="{9D8B030D-6E8A-4147-A177-3AD203B41FA5}">
                      <a16:colId xmlns:a16="http://schemas.microsoft.com/office/drawing/2014/main" val="917056926"/>
                    </a:ext>
                  </a:extLst>
                </a:gridCol>
                <a:gridCol w="1663371">
                  <a:extLst>
                    <a:ext uri="{9D8B030D-6E8A-4147-A177-3AD203B41FA5}">
                      <a16:colId xmlns:a16="http://schemas.microsoft.com/office/drawing/2014/main" val="3425659987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1811295783"/>
                    </a:ext>
                  </a:extLst>
                </a:gridCol>
                <a:gridCol w="1640805">
                  <a:extLst>
                    <a:ext uri="{9D8B030D-6E8A-4147-A177-3AD203B41FA5}">
                      <a16:colId xmlns:a16="http://schemas.microsoft.com/office/drawing/2014/main" val="2107962191"/>
                    </a:ext>
                  </a:extLst>
                </a:gridCol>
                <a:gridCol w="2463110">
                  <a:extLst>
                    <a:ext uri="{9D8B030D-6E8A-4147-A177-3AD203B41FA5}">
                      <a16:colId xmlns:a16="http://schemas.microsoft.com/office/drawing/2014/main" val="884933696"/>
                    </a:ext>
                  </a:extLst>
                </a:gridCol>
              </a:tblGrid>
              <a:tr h="101761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Sr. No.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Scheme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Particulars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Commencement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Credits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494510"/>
                  </a:ext>
                </a:extLst>
              </a:tr>
              <a:tr h="131968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SJCEM : R-24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SE: 2024-25</a:t>
                      </a:r>
                    </a:p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TE: 2025-26</a:t>
                      </a:r>
                    </a:p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BE: 2026-27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As per NEP 2020 guidelines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15261"/>
                  </a:ext>
                </a:extLst>
              </a:tr>
              <a:tr h="101761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2000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TE: 2024-25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BE: 2025-26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000" dirty="0">
                          <a:solidFill>
                            <a:srgbClr val="00206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3161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752299-51B8-531D-FE3B-4039320D4DE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609707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4B2C-70E1-4397-5484-62640A3D55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48307" y="6356350"/>
            <a:ext cx="2743200" cy="3651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84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43547-E904-DAEC-D29E-2F49934D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788761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3/6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B8D9F-A930-6847-6385-8154D6B7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Approval of scheme SJCEM : R-24 w.e.f. 2024-25 for Fourth Semester, Sixth Semester of </a:t>
            </a:r>
            <a:r>
              <a:rPr lang="en-US" sz="1600" b="1" kern="15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B.Tech</a:t>
            </a: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in </a:t>
            </a:r>
            <a:r>
              <a:rPr lang="en-US" sz="16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Computer Science and Engineering (Data Science) </a:t>
            </a: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Program</a:t>
            </a:r>
          </a:p>
          <a:p>
            <a:pPr algn="ctr"/>
            <a:endParaRPr lang="en-IN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7873-0875-3558-0315-16D432C336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737755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AE739-B15D-9998-0CA0-ECEDCEED5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64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e28872b20b_0_1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  <p:sp>
        <p:nvSpPr>
          <p:cNvPr id="400" name="Google Shape;400;g2e28872b20b_0_1142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1" name="Google Shape;401;g2e28872b20b_0_1142"/>
          <p:cNvSpPr txBox="1"/>
          <p:nvPr/>
        </p:nvSpPr>
        <p:spPr>
          <a:xfrm>
            <a:off x="2848303" y="822597"/>
            <a:ext cx="684223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III A.Y. 2024-25 </a:t>
            </a:r>
            <a:r>
              <a:rPr lang="en-IN" sz="18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(FOR REFERENCE)</a:t>
            </a:r>
            <a:endParaRPr sz="1800" b="1" dirty="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2" name="Google Shape;402;g2e28872b20b_0_1142"/>
          <p:cNvGraphicFramePr/>
          <p:nvPr/>
        </p:nvGraphicFramePr>
        <p:xfrm>
          <a:off x="761799" y="1261091"/>
          <a:ext cx="10691770" cy="523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0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8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1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21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93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12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48150">
                <a:tc gridSpan="1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Scheme for Computer Science and Engineering (Data Science) Sem III (SJCEM R 24)</a:t>
                      </a:r>
                      <a:endParaRPr sz="1200" i="0" u="none" strike="noStrik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Discrete Mathematics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24CSDSPCC302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Data Structures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24CSDSPCC303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Microprocessor and Computer Architecture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24CSDSPCC304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Database Management System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24CSDSPCC305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Programming Language I (C++/Java)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9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24CSDSVEC301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Universal Human Values -2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24CSDSAEC301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2 (Communication)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14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14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200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03" name="Google Shape;403;g2e28872b20b_0_1142"/>
          <p:cNvSpPr/>
          <p:nvPr/>
        </p:nvSpPr>
        <p:spPr>
          <a:xfrm>
            <a:off x="629224" y="6454907"/>
            <a:ext cx="881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dirty="0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D8F71-8EE7-7CCF-F86A-1D53A8C0D57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07098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e28872b20b_0_11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  <p:sp>
        <p:nvSpPr>
          <p:cNvPr id="409" name="Google Shape;409;g2e28872b20b_0_1152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10" name="Google Shape;410;g2e28872b20b_0_1152"/>
          <p:cNvSpPr txBox="1"/>
          <p:nvPr/>
        </p:nvSpPr>
        <p:spPr>
          <a:xfrm>
            <a:off x="5076050" y="826861"/>
            <a:ext cx="2474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IV A.Y. 2024-25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1" name="Google Shape;411;g2e28872b20b_0_1152"/>
          <p:cNvGraphicFramePr/>
          <p:nvPr>
            <p:extLst>
              <p:ext uri="{D42A27DB-BD31-4B8C-83A1-F6EECF244321}">
                <p14:modId xmlns:p14="http://schemas.microsoft.com/office/powerpoint/2010/main" val="2699009300"/>
              </p:ext>
            </p:extLst>
          </p:nvPr>
        </p:nvGraphicFramePr>
        <p:xfrm>
          <a:off x="882658" y="1392053"/>
          <a:ext cx="10471142" cy="50952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4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0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1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13029">
                <a:tc gridSpan="1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Scheme for Computer Science and Engineering (Data Science) Sem IV (SJCEM R 24)</a:t>
                      </a:r>
                      <a:endParaRPr sz="1200" i="0" u="none" strike="noStrik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11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Statistics and Probability</a:t>
                      </a:r>
                      <a:endParaRPr sz="1200" i="0" u="none" strike="noStrike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24CSDSPCC402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Analysis of Algorithm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24CSDSPCC403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Computer Networks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24CSDSPCC404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Operating System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24CSDSPCC405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PCC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Programming Language II (Python)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9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24CSDSAEC401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3 (Communication)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24CSDSVSE401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VSEC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Employability Enhancement Program – 4 (Technical)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b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21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24CSDSOJT401</a:t>
                      </a:r>
                      <a:endParaRPr sz="12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OJT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Internship I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0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 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2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16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13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9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200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75</a:t>
                      </a:r>
                      <a:endParaRPr sz="12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i="0" u="none" strike="noStrike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2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74B374-E84C-90F7-B13C-1065C46C60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55649" y="6487256"/>
            <a:ext cx="4879157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  <p:sp>
        <p:nvSpPr>
          <p:cNvPr id="424" name="Google Shape;424;g2e28872b20b_0_1175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5" name="Google Shape;425;g2e28872b20b_0_1175"/>
          <p:cNvSpPr txBox="1"/>
          <p:nvPr/>
        </p:nvSpPr>
        <p:spPr>
          <a:xfrm>
            <a:off x="3528009" y="1358356"/>
            <a:ext cx="557048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 SJCEM RO 24 </a:t>
            </a:r>
            <a:r>
              <a:rPr lang="en-IN" sz="18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(FOR REFERENCE)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6" name="Google Shape;426;g2e28872b20b_0_1175"/>
          <p:cNvGraphicFramePr/>
          <p:nvPr>
            <p:extLst>
              <p:ext uri="{D42A27DB-BD31-4B8C-83A1-F6EECF244321}">
                <p14:modId xmlns:p14="http://schemas.microsoft.com/office/powerpoint/2010/main" val="2723853269"/>
              </p:ext>
            </p:extLst>
          </p:nvPr>
        </p:nvGraphicFramePr>
        <p:xfrm>
          <a:off x="722614" y="2085734"/>
          <a:ext cx="10533663" cy="39170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9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74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852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Code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Vertical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Course Name</a:t>
                      </a:r>
                      <a:endParaRPr sz="1000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Contact Hrs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Credit Allotted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 Credits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Evaluation Scheme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1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IAE 2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ESE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CA (TW)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OR/PR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Th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Tut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Pr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Computer Network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24CSDSPCC502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Web Computing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24CSDSPCC503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Artificial Intelligence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24CSDSPCC504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Data Warehousing &amp; Mining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4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24CSDSDLO501X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24CSDSVSEC501 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Employability Enhancement Program – 5 (EEP – 5)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6</a:t>
                      </a:r>
                      <a:endParaRPr sz="10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5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24CSDSVSEC501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Skill Based Lab with Mini Project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50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Total</a:t>
                      </a:r>
                      <a:endParaRPr sz="10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8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22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300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175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100</a:t>
                      </a:r>
                      <a:endParaRPr sz="100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775</a:t>
                      </a:r>
                      <a:endParaRPr sz="1000" dirty="0">
                        <a:solidFill>
                          <a:srgbClr val="434343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5175" marR="151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BEC9A-64AB-0A78-F523-152D058B58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  <p:sp>
        <p:nvSpPr>
          <p:cNvPr id="426" name="Google Shape;426;g2e28872b20b_0_1175"/>
          <p:cNvSpPr txBox="1">
            <a:spLocks noGrp="1"/>
          </p:cNvSpPr>
          <p:nvPr>
            <p:ph type="title"/>
          </p:nvPr>
        </p:nvSpPr>
        <p:spPr>
          <a:xfrm>
            <a:off x="1680524" y="406208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7" name="Google Shape;427;g2e28872b20b_0_1175"/>
          <p:cNvSpPr txBox="1"/>
          <p:nvPr/>
        </p:nvSpPr>
        <p:spPr>
          <a:xfrm>
            <a:off x="2848303" y="1946414"/>
            <a:ext cx="6495393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</a:t>
            </a: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V</a:t>
            </a: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 SJCEM RO 24 </a:t>
            </a:r>
            <a:r>
              <a:rPr lang="en-IN" sz="1800" b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(FOR REFERENCE)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622960"/>
              </p:ext>
            </p:extLst>
          </p:nvPr>
        </p:nvGraphicFramePr>
        <p:xfrm>
          <a:off x="824459" y="2852774"/>
          <a:ext cx="10529341" cy="24210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9666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918544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6101131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775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5484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1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24CSDSDLO5011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Probabilistic Graphical Models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548488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24CSDSDLO501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Internet Programming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548488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24CSDSDLO501</a:t>
                      </a:r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Advance Database Management System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EEA4D-E6FF-233B-E21A-157C539CA18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794315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  <p:extLst>
      <p:ext uri="{BB962C8B-B14F-4D97-AF65-F5344CB8AC3E}">
        <p14:creationId xmlns:p14="http://schemas.microsoft.com/office/powerpoint/2010/main" val="18933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e28872b20b_0_1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  <p:sp>
        <p:nvSpPr>
          <p:cNvPr id="434" name="Google Shape;434;g2e28872b20b_0_1186"/>
          <p:cNvSpPr txBox="1">
            <a:spLocks noGrp="1"/>
          </p:cNvSpPr>
          <p:nvPr>
            <p:ph type="title"/>
          </p:nvPr>
        </p:nvSpPr>
        <p:spPr>
          <a:xfrm>
            <a:off x="1689950" y="182250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24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24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35" name="Google Shape;435;g2e28872b20b_0_1186"/>
          <p:cNvSpPr txBox="1"/>
          <p:nvPr/>
        </p:nvSpPr>
        <p:spPr>
          <a:xfrm>
            <a:off x="4913158" y="1204092"/>
            <a:ext cx="262608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VI SJCEM RO 24</a:t>
            </a:r>
            <a:endParaRPr sz="1800" b="1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36" name="Google Shape;436;g2e28872b20b_0_1186"/>
          <p:cNvGraphicFramePr/>
          <p:nvPr>
            <p:extLst>
              <p:ext uri="{D42A27DB-BD31-4B8C-83A1-F6EECF244321}">
                <p14:modId xmlns:p14="http://schemas.microsoft.com/office/powerpoint/2010/main" val="3098335656"/>
              </p:ext>
            </p:extLst>
          </p:nvPr>
        </p:nvGraphicFramePr>
        <p:xfrm>
          <a:off x="866874" y="1869216"/>
          <a:ext cx="10458252" cy="4433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24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0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572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47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Code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Vertical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Course Name</a:t>
                      </a:r>
                      <a:endParaRPr sz="10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Contact Hrs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Credit Allotted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Credits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Evaluation Scheme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Tut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1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IAE 2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ESE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 (TW)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OR/PR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000" b="1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Data Analytics and Visualization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Cryptography and System Security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24CSDSPCC603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Software Engineering and Project Management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24CSDSPCC604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Machine Learning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24CSDSPEC601X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PCE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Department Level Optional Course 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24CSDSVSEC601 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  <a:sym typeface="Arial"/>
                        </a:rPr>
                        <a:t>Employability Enhancement</a:t>
                      </a:r>
                    </a:p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2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  <a:sym typeface="Arial"/>
                        </a:rPr>
                        <a:t>Program (Technical)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24CSDSVSE602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VSEC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Industry Certification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90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24CSDSOJT601</a:t>
                      </a:r>
                    </a:p>
                  </a:txBody>
                  <a:tcPr marL="7620" marR="7620" marT="762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OJT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Internship II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41003"/>
                  </a:ext>
                </a:extLst>
              </a:tr>
              <a:tr h="28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23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</a:t>
                      </a:r>
                      <a:endParaRPr sz="1000" b="1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150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125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000" b="1" dirty="0">
                          <a:solidFill>
                            <a:srgbClr val="434343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775</a:t>
                      </a:r>
                      <a:endParaRPr sz="1000" b="1" dirty="0">
                        <a:solidFill>
                          <a:srgbClr val="434343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3000" marR="130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B6C40E-BF3B-551A-1611-1ACFB83D64D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28872b20b_0_1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  <p:sp>
        <p:nvSpPr>
          <p:cNvPr id="426" name="Google Shape;426;g2e28872b20b_0_1175"/>
          <p:cNvSpPr txBox="1">
            <a:spLocks noGrp="1"/>
          </p:cNvSpPr>
          <p:nvPr>
            <p:ph type="title"/>
          </p:nvPr>
        </p:nvSpPr>
        <p:spPr>
          <a:xfrm>
            <a:off x="1784217" y="387628"/>
            <a:ext cx="92466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275F"/>
              </a:buClr>
              <a:buSzPts val="3600"/>
              <a:buFont typeface="Poppins"/>
              <a:buNone/>
            </a:pPr>
            <a:r>
              <a:rPr lang="en-IN" sz="3600" dirty="0">
                <a:solidFill>
                  <a:srgbClr val="07376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SCHEME FOR COMPUTER SCIENCE AND  ENGINEERING (DATA SCIENCE)</a:t>
            </a:r>
            <a:endParaRPr sz="3600" dirty="0">
              <a:solidFill>
                <a:srgbClr val="07376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27" name="Google Shape;427;g2e28872b20b_0_1175"/>
          <p:cNvSpPr txBox="1"/>
          <p:nvPr/>
        </p:nvSpPr>
        <p:spPr>
          <a:xfrm>
            <a:off x="4499546" y="1671839"/>
            <a:ext cx="319290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rgbClr val="741B47"/>
                </a:solidFill>
                <a:latin typeface="Poppins"/>
                <a:ea typeface="Poppins"/>
                <a:cs typeface="Poppins"/>
                <a:sym typeface="Poppins"/>
              </a:rPr>
              <a:t>SEM - VI SJCEM RO 24</a:t>
            </a:r>
            <a:endParaRPr sz="1800" b="1" i="0" u="none" strike="noStrike" cap="none" dirty="0">
              <a:solidFill>
                <a:srgbClr val="741B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1065"/>
              </p:ext>
            </p:extLst>
          </p:nvPr>
        </p:nvGraphicFramePr>
        <p:xfrm>
          <a:off x="692046" y="2650351"/>
          <a:ext cx="10807907" cy="21140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6062">
                  <a:extLst>
                    <a:ext uri="{9D8B030D-6E8A-4147-A177-3AD203B41FA5}">
                      <a16:colId xmlns:a16="http://schemas.microsoft.com/office/drawing/2014/main" val="2412247366"/>
                    </a:ext>
                  </a:extLst>
                </a:gridCol>
                <a:gridCol w="1969301">
                  <a:extLst>
                    <a:ext uri="{9D8B030D-6E8A-4147-A177-3AD203B41FA5}">
                      <a16:colId xmlns:a16="http://schemas.microsoft.com/office/drawing/2014/main" val="2161702304"/>
                    </a:ext>
                  </a:extLst>
                </a:gridCol>
                <a:gridCol w="6262544">
                  <a:extLst>
                    <a:ext uri="{9D8B030D-6E8A-4147-A177-3AD203B41FA5}">
                      <a16:colId xmlns:a16="http://schemas.microsoft.com/office/drawing/2014/main" val="2119119189"/>
                    </a:ext>
                  </a:extLst>
                </a:gridCol>
              </a:tblGrid>
              <a:tr h="677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Code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Course</a:t>
                      </a:r>
                    </a:p>
                  </a:txBody>
                  <a:tcPr marL="22860" marR="22860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00394"/>
                  </a:ext>
                </a:extLst>
              </a:tr>
              <a:tr h="47894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DLOC 2</a:t>
                      </a:r>
                      <a:endParaRPr lang="en-IN" sz="16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24CSDSPEC6011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High Performance Computing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4919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24CSDSPEC6012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Distributed Computing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48307"/>
                  </a:ext>
                </a:extLst>
              </a:tr>
              <a:tr h="478942">
                <a:tc vMerge="1">
                  <a:txBody>
                    <a:bodyPr/>
                    <a:lstStyle/>
                    <a:p>
                      <a:pPr algn="ctr" rtl="0" fontAlgn="ctr"/>
                      <a:endParaRPr lang="en-IN" sz="1000" b="0" i="0" u="none" strike="noStrike" cap="none"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15179" marR="15179" marT="0" marB="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24CSDSPEC6013</a:t>
                      </a:r>
                      <a:endParaRPr lang="en-IN" sz="1600" b="0" i="0" u="none" strike="noStrike" cap="none" dirty="0">
                        <a:solidFill>
                          <a:schemeClr val="tx1"/>
                        </a:solidFill>
                        <a:latin typeface="Poppins SemiBold"/>
                        <a:ea typeface="Poppins SemiBold"/>
                        <a:cs typeface="Poppins SemiBold"/>
                        <a:sym typeface="Arial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0" i="0" u="none" strike="noStrike" cap="none" dirty="0">
                          <a:solidFill>
                            <a:schemeClr val="tx1"/>
                          </a:solidFill>
                          <a:latin typeface="Poppins SemiBold"/>
                          <a:ea typeface="Poppins SemiBold"/>
                          <a:cs typeface="Poppins SemiBold"/>
                          <a:sym typeface="Arial"/>
                        </a:rPr>
                        <a:t>  Image &amp;amp; Video Processing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26109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C701C-6BD8-45F3-F059-FA9360ED2AD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718901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</a:p>
        </p:txBody>
      </p:sp>
    </p:spTree>
    <p:extLst>
      <p:ext uri="{BB962C8B-B14F-4D97-AF65-F5344CB8AC3E}">
        <p14:creationId xmlns:p14="http://schemas.microsoft.com/office/powerpoint/2010/main" val="1698397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93D5-8CF9-DD55-952F-33253B1A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25" y="3043828"/>
            <a:ext cx="10972200" cy="114480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err="1">
                <a:latin typeface="Poppins" panose="00000500000000000000" pitchFamily="2" charset="0"/>
                <a:cs typeface="Poppins" panose="00000500000000000000" pitchFamily="2" charset="0"/>
                <a:hlinkClick r:id="rId2" action="ppaction://hlinkfile"/>
              </a:rPr>
              <a:t>Syllabus_Booklet</a:t>
            </a:r>
            <a:endParaRPr lang="en-IN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4DB8BDE-BD51-2054-B4C9-0C6D50E55CC6}"/>
              </a:ext>
            </a:extLst>
          </p:cNvPr>
          <p:cNvSpPr txBox="1">
            <a:spLocks/>
          </p:cNvSpPr>
          <p:nvPr/>
        </p:nvSpPr>
        <p:spPr>
          <a:xfrm>
            <a:off x="3573076" y="6412911"/>
            <a:ext cx="4618348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BOS, COMPUTER SCIENCE AND ENGINEERING (DATA SCIENCE), SJCEM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2577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85C51-8199-D7F7-7E2B-266E630E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E537-2EF2-EA30-9F87-92B33152E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011"/>
            <a:ext cx="10515600" cy="788761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4/6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418D-CBCB-8498-FD84-7D94DC6B5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9661"/>
            <a:ext cx="10515600" cy="118500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discuss and review the Academic productivity in classroom and laboratory to meet the requirement of Outcome based Education</a:t>
            </a:r>
          </a:p>
          <a:p>
            <a:pPr algn="ctr"/>
            <a:endParaRPr lang="en-IN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8580A-8E15-B8C0-3AC2-9C8AD7E2B1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B087F-175D-0591-F620-8B447F1A86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58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0898-BACC-5A2F-9762-769928AA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30" y="343353"/>
            <a:ext cx="7239000" cy="518795"/>
          </a:xfrm>
          <a:noFill/>
        </p:spPr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6F56C-6EC2-C1FC-0CD5-3A71DD8A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1459955"/>
            <a:ext cx="11723915" cy="4896395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confirm Minutes of Meeting (MOM) of the last Board of Studies (BOS) meeting held on 11th June 2024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review and discuss on Curriculum design, development, and Implementation w.r.t NEP 2020 and Autonomy requirements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Approval of scheme SJCEM : R-24 w.e.f. 2024-25 for Fourth Semester and Sixth Semester of </a:t>
            </a:r>
            <a:r>
              <a:rPr lang="en-US" sz="1600" b="1" kern="15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B.Tech</a:t>
            </a: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 in </a:t>
            </a:r>
            <a:r>
              <a:rPr lang="en-US" sz="1600" b="1" dirty="0">
                <a:solidFill>
                  <a:srgbClr val="002060"/>
                </a:solidFill>
                <a:latin typeface="Poppins" panose="00000500000000000000" pitchFamily="2" charset="0"/>
                <a:ea typeface="Poppins SemiBold"/>
                <a:cs typeface="Poppins" panose="00000500000000000000" pitchFamily="2" charset="0"/>
                <a:sym typeface="Poppins SemiBold"/>
              </a:rPr>
              <a:t>Computer Science and Engineering (Data Science) </a:t>
            </a: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Program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discuss and review the Academic productivity in classroom and laboratory to meet the requirement of Outcome based Education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discuss and review the Evaluation and Assessment methods and finalization for a panel of Examiners for theory and lab courses.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review and discuss improvements required for effective teaching learning process, project quality, and semester conduct w.r.t reports received from Academic Performance Audit, NBA, and NAAC.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8C3BE-04D8-36CB-E6AC-6219D26B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4734" y="6492900"/>
            <a:ext cx="4905866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62CB0-A495-3418-80F1-0E3176D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7F1B-966B-4F2B-8DF3-0A3CBFE43426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830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1524000" y="551155"/>
            <a:ext cx="9145166" cy="330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Departmental Activities | Glimpses (Inauguration of OADS)</a:t>
            </a:r>
            <a:endParaRPr lang="en-US" sz="17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5602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SzPts val="1050"/>
            </a:pPr>
            <a:fld id="{00000000-1234-1234-1234-123412341234}" type="slidenum">
              <a:rPr lang="en-IN" sz="1300" b="1">
                <a:solidFill>
                  <a:schemeClr val="lt1"/>
                </a:solidFill>
              </a:rPr>
              <a:pPr algn="ctr">
                <a:buSzPts val="1050"/>
              </a:pPr>
              <a:t>20</a:t>
            </a:fld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979220A8-A1BA-3450-8409-56B80DE61B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308009" y="6411418"/>
            <a:ext cx="4128981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en-US" sz="1100" dirty="0"/>
              <a:t>BOS, COMPUTER SCIENCE AND ENGINEERING (DATA SCIENCE), SJCEM</a:t>
            </a:r>
            <a:endParaRPr sz="11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06" y="1118721"/>
            <a:ext cx="9144000" cy="51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1778524" y="498495"/>
            <a:ext cx="9145166" cy="330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Departmental Activities | Glimpses (IV at Mira Road)</a:t>
            </a:r>
            <a:endParaRPr lang="en-US" sz="17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5602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SzPts val="1050"/>
            </a:pPr>
            <a:fld id="{00000000-1234-1234-1234-123412341234}" type="slidenum">
              <a:rPr lang="en-IN" sz="1300" b="1">
                <a:solidFill>
                  <a:schemeClr val="lt1"/>
                </a:solidFill>
              </a:rPr>
              <a:pPr algn="ctr">
                <a:buSzPts val="1050"/>
              </a:pPr>
              <a:t>21</a:t>
            </a:fld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979220A8-A1BA-3450-8409-56B80DE61B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308009" y="6516749"/>
            <a:ext cx="4302591" cy="16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en-US" sz="1100" dirty="0"/>
              <a:t>BOS, COMPUTER SCIENCE AND ENGINEERING (DATA SCIENCE), SJCEM</a:t>
            </a: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24" y="981771"/>
            <a:ext cx="9143999" cy="53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E4D68936-C139-FF2C-B543-C64EF0C6A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>
            <a:extLst>
              <a:ext uri="{FF2B5EF4-FFF2-40B4-BE49-F238E27FC236}">
                <a16:creationId xmlns:a16="http://schemas.microsoft.com/office/drawing/2014/main" id="{AF5454E6-38F8-62C3-8330-011FCE63C812}"/>
              </a:ext>
            </a:extLst>
          </p:cNvPr>
          <p:cNvSpPr txBox="1"/>
          <p:nvPr/>
        </p:nvSpPr>
        <p:spPr>
          <a:xfrm>
            <a:off x="1778524" y="498495"/>
            <a:ext cx="9145166" cy="330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Departmental Activities | Glimpses (Teachers Day Celebration)</a:t>
            </a:r>
            <a:endParaRPr lang="en-US" sz="17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BF739571-B483-F20F-AF4E-9FC68A3CB8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5602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SzPts val="1050"/>
            </a:pPr>
            <a:fld id="{00000000-1234-1234-1234-123412341234}" type="slidenum">
              <a:rPr lang="en-IN" sz="1300" b="1">
                <a:solidFill>
                  <a:schemeClr val="lt1"/>
                </a:solidFill>
              </a:rPr>
              <a:pPr algn="ctr">
                <a:buSzPts val="1050"/>
              </a:pPr>
              <a:t>22</a:t>
            </a:fld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C0C8EE74-1365-17FB-59A3-5CD496A84B2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308009" y="6516749"/>
            <a:ext cx="4232676" cy="20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en-US" sz="1100" dirty="0"/>
              <a:t>BOS, COMPUTER SCIENCE AND ENGINEERING (DATA SCIENCE), SJCEM</a:t>
            </a:r>
            <a:endParaRPr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6C34A0-1BFA-A50C-886A-8799C50A4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24" y="1118889"/>
            <a:ext cx="9145166" cy="51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24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74BE5B8B-ABEB-1C8B-49EC-DB88B60E0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>
            <a:extLst>
              <a:ext uri="{FF2B5EF4-FFF2-40B4-BE49-F238E27FC236}">
                <a16:creationId xmlns:a16="http://schemas.microsoft.com/office/drawing/2014/main" id="{8F154DA8-2345-E829-3C39-0DB11FB1E878}"/>
              </a:ext>
            </a:extLst>
          </p:cNvPr>
          <p:cNvSpPr txBox="1"/>
          <p:nvPr/>
        </p:nvSpPr>
        <p:spPr>
          <a:xfrm>
            <a:off x="1778524" y="498495"/>
            <a:ext cx="9145166" cy="330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Departmental Activities | Glimpses (Quiz Competition)</a:t>
            </a:r>
            <a:endParaRPr lang="en-US" sz="17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4DBBA279-ABA4-CE1F-7C18-3115A4FD6A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5602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SzPts val="1050"/>
            </a:pPr>
            <a:fld id="{00000000-1234-1234-1234-123412341234}" type="slidenum">
              <a:rPr lang="en-IN" sz="1300" b="1">
                <a:solidFill>
                  <a:schemeClr val="lt1"/>
                </a:solidFill>
              </a:rPr>
              <a:pPr algn="ctr">
                <a:buSzPts val="1050"/>
              </a:pPr>
              <a:t>23</a:t>
            </a:fld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A6116F6E-095D-0341-88C9-5DC7EAD973C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308009" y="6516749"/>
            <a:ext cx="4302591" cy="22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en-US" sz="1100" dirty="0"/>
              <a:t>BOS, COMPUTER SCIENCE AND ENGINEERING (DATA SCIENCE), SJCEM</a:t>
            </a:r>
            <a:endParaRPr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A8EA1-23CD-3A4D-48EF-687FBABA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12" y="1209224"/>
            <a:ext cx="9473190" cy="515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1522834" y="505643"/>
            <a:ext cx="9145166" cy="33083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Departmental Activities | Glimpses (Experts Talk - Data Analytics)</a:t>
            </a:r>
            <a:endParaRPr lang="en-US" sz="170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56027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>
              <a:buSzPts val="1050"/>
            </a:pPr>
            <a:fld id="{00000000-1234-1234-1234-123412341234}" type="slidenum">
              <a:rPr lang="en-IN" sz="1300" b="1">
                <a:solidFill>
                  <a:schemeClr val="lt1"/>
                </a:solidFill>
              </a:rPr>
              <a:pPr algn="ctr">
                <a:buSzPts val="1050"/>
              </a:pPr>
              <a:t>24</a:t>
            </a:fld>
            <a:endParaRPr sz="1300" b="1" dirty="0">
              <a:solidFill>
                <a:schemeClr val="lt1"/>
              </a:solidFill>
            </a:endParaRPr>
          </a:p>
        </p:txBody>
      </p:sp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979220A8-A1BA-3450-8409-56B80DE61B6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306843" y="6352357"/>
            <a:ext cx="4303757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en-US" sz="1100" dirty="0"/>
              <a:t>BOS, COMPUTER SCIENCE AND ENGINEERING (DATA SCIENCE), SJCEM</a:t>
            </a:r>
            <a:endParaRPr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34" y="1118723"/>
            <a:ext cx="9144000" cy="51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7D758-3FBB-8181-8E48-F25ED506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5AC0-6C64-A2AF-E943-78606A44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788761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5/6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3A4BD-0A89-B94B-D25D-1C744A82B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55915"/>
            <a:ext cx="10515600" cy="1185000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discuss and review the Evaluation and Assessment methods and finalization for a panel of Examiners for theory and lab courses.</a:t>
            </a:r>
          </a:p>
          <a:p>
            <a:pPr algn="ctr"/>
            <a:endParaRPr lang="en-I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5B50B-74D4-5637-6474-DE4D6FFE16BC}"/>
              </a:ext>
            </a:extLst>
          </p:cNvPr>
          <p:cNvSpPr txBox="1"/>
          <p:nvPr/>
        </p:nvSpPr>
        <p:spPr>
          <a:xfrm>
            <a:off x="402772" y="2025471"/>
            <a:ext cx="77506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Theory Passing Marks (IAE / ESE) Passing Criteria : 40%</a:t>
            </a:r>
          </a:p>
          <a:p>
            <a:r>
              <a:rPr lang="en-IN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Continuous Assessment (CA) / Oral / Practical Passing Criteria : 50%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70D84A-2B87-FB19-B752-5BA2CC8E3B57}"/>
              </a:ext>
            </a:extLst>
          </p:cNvPr>
          <p:cNvSpPr txBox="1"/>
          <p:nvPr/>
        </p:nvSpPr>
        <p:spPr>
          <a:xfrm>
            <a:off x="402768" y="2626885"/>
            <a:ext cx="7750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Internal Assessment Examination (IAE): </a:t>
            </a:r>
          </a:p>
          <a:p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Assessment consists of two class tests, each 20 marks. The IAE 1 will cover any three Course Outcomes (COs) and IAE 2 will cover the remaining three Course Outcomes (COs). Each test will have a duration of one hour. </a:t>
            </a:r>
            <a:endParaRPr lang="en-IN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6DB57-BDA7-76BA-DA1A-F954B3EDF2B1}"/>
              </a:ext>
            </a:extLst>
          </p:cNvPr>
          <p:cNvSpPr txBox="1"/>
          <p:nvPr/>
        </p:nvSpPr>
        <p:spPr>
          <a:xfrm>
            <a:off x="402772" y="3754061"/>
            <a:ext cx="7750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 Semester Theory Examination (ESE): </a:t>
            </a:r>
          </a:p>
          <a:p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End Semester exam of 60 Marks will be conducted based on entire syllabus. </a:t>
            </a:r>
            <a:endParaRPr lang="en-IN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3EB8E-285F-D810-5792-A70B772D3F31}"/>
              </a:ext>
            </a:extLst>
          </p:cNvPr>
          <p:cNvSpPr txBox="1"/>
          <p:nvPr/>
        </p:nvSpPr>
        <p:spPr>
          <a:xfrm>
            <a:off x="402770" y="4450350"/>
            <a:ext cx="77506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Continuous Assessment (CA) : </a:t>
            </a:r>
          </a:p>
          <a:p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Continuous Assessment should consist of the following </a:t>
            </a: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Experiments / Tutorials (8 to 10): 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marks (All COs / LOs should be covered) </a:t>
            </a: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Attendance (Theory &amp; Practical): 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05 marks </a:t>
            </a: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Teacher Assessment Examination (TAE): 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 Marks </a:t>
            </a:r>
            <a:endParaRPr lang="en-IN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74E9E-FD9C-2A59-A34C-A4AA6B7BB50B}"/>
              </a:ext>
            </a:extLst>
          </p:cNvPr>
          <p:cNvSpPr txBox="1"/>
          <p:nvPr/>
        </p:nvSpPr>
        <p:spPr>
          <a:xfrm>
            <a:off x="402771" y="5802085"/>
            <a:ext cx="77506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Oral &amp; Practical Exam </a:t>
            </a:r>
          </a:p>
          <a:p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Based on the entire syllabus, oral (10 marks) &amp; practical/implementation (15 marks) examination will be conducted. </a:t>
            </a:r>
            <a:endParaRPr lang="en-IN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F6593-D7D8-1465-B6A2-BC111271FEF8}"/>
              </a:ext>
            </a:extLst>
          </p:cNvPr>
          <p:cNvSpPr txBox="1"/>
          <p:nvPr/>
        </p:nvSpPr>
        <p:spPr>
          <a:xfrm>
            <a:off x="8305800" y="1844676"/>
            <a:ext cx="34834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 of Teacher Assessment Examination (TAE):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Assignment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Case Study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Debate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Solution for Social Problems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Field Visit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Group Project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Flip Classroom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Topic Review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Quiz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Mind Mapping </a:t>
            </a:r>
          </a:p>
          <a:p>
            <a:pPr marL="342900" indent="-342900">
              <a:buFont typeface="+mj-lt"/>
              <a:buAutoNum type="arabicPeriod"/>
            </a:pPr>
            <a:r>
              <a:rPr lang="en-IN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 other </a:t>
            </a:r>
          </a:p>
          <a:p>
            <a:r>
              <a:rPr lang="en-US" b="1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Note</a:t>
            </a:r>
            <a:r>
              <a:rPr lang="en-US" b="0" i="0" u="none" strike="noStrike" baseline="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Number of activities to be conducted under TAE would be as per the subject need. </a:t>
            </a:r>
            <a:endParaRPr lang="en-IN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2E545-20B3-7B13-6A61-CD0B243EA02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A78AD-AE03-2D87-E3E9-53AE9D3B55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536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E26E7-0281-8F72-2C22-C3CEF1BF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0CFDF-297A-336A-879B-3219C7B8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788761"/>
          </a:xfrm>
        </p:spPr>
        <p:txBody>
          <a:bodyPr>
            <a:norm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6/6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92E28-1FD6-ADDB-8197-A73932B3C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658"/>
            <a:ext cx="10515600" cy="1185000"/>
          </a:xfrm>
        </p:spPr>
        <p:txBody>
          <a:bodyPr>
            <a:normAutofit fontScale="92500"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review and discuss improvements required for effective teaching learning process, project quality, and semester conduct w.r.t reports received from Academic Performance Audit, NBA, and NAAC.</a:t>
            </a:r>
          </a:p>
          <a:p>
            <a:pPr algn="ctr"/>
            <a:endParaRPr lang="en-IN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66419-324E-1B29-37FA-70C63FC319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671767" cy="234496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51B36-6190-A44E-CCDD-49792C9AF0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9683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CA8A8-CA97-D0F3-A72E-1EC539BF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0D13-AAC1-A370-7440-110F628C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200" cy="804086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Feedback on Syllabus by the stakeholders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ECD0-34AF-435E-0041-9EF4B7BC55F4}"/>
              </a:ext>
            </a:extLst>
          </p:cNvPr>
          <p:cNvSpPr txBox="1"/>
          <p:nvPr/>
        </p:nvSpPr>
        <p:spPr>
          <a:xfrm>
            <a:off x="359229" y="1418400"/>
            <a:ext cx="115606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1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Subjects/ Academic Related: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provide training for Faculties as and when required.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Instead of offering various Tracks offer Honor/ Minor courses, Give double Honor/ Minor to eligible students.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lot of theory subject and their exams and term work will consume a lot of time of students and faculty, emphasis more on practical’s and allow online or soft copy submissions if possible.</a:t>
            </a:r>
          </a:p>
          <a:p>
            <a:pPr lvl="0"/>
            <a:endParaRPr lang="en-IN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IN" sz="1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Pedagogy Related: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Opportunities for internships shall be given to the students.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Multidisciplinary Projects shall be encouraged.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Number of Industrial visits may be increased.</a:t>
            </a:r>
          </a:p>
          <a:p>
            <a:pPr lvl="0"/>
            <a:endParaRPr lang="en-IN" sz="18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IN" sz="1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Exam/ Evaluation Related: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will you evaluate internship, Rubrics must be clarified.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List of Courses that can be taken as MOOC shall be known in advance.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keep a Specific name of subjects like EEP, CCES etc.</a:t>
            </a:r>
          </a:p>
          <a:p>
            <a:pPr lvl="0"/>
            <a:endParaRPr lang="en-IN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A3D814D-D145-E3FD-DBCE-A9C917D85E9D}"/>
              </a:ext>
            </a:extLst>
          </p:cNvPr>
          <p:cNvSpPr txBox="1">
            <a:spLocks/>
          </p:cNvSpPr>
          <p:nvPr/>
        </p:nvSpPr>
        <p:spPr>
          <a:xfrm>
            <a:off x="4038600" y="6356351"/>
            <a:ext cx="4681194" cy="3425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BOS, COMPUTER SCIENCE AND ENGINEERING (DATA SCIENCE), SJCEM</a:t>
            </a: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5594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3" descr="Thank You Vector Lettering On Tropical Leaves Background Isolated Stock  Illustration - Download Image Now - iStock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3958" y="337626"/>
            <a:ext cx="7241562" cy="592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C9B2CE-374E-5402-21D4-68724D09C8B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671767" cy="365125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855F53-623D-AF4D-3ED9-1DDAC91630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28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0;p16">
            <a:extLst>
              <a:ext uri="{FF2B5EF4-FFF2-40B4-BE49-F238E27FC236}">
                <a16:creationId xmlns:a16="http://schemas.microsoft.com/office/drawing/2014/main" id="{FEAF56D2-2F3F-26D6-1423-E1B1C93CC394}"/>
              </a:ext>
            </a:extLst>
          </p:cNvPr>
          <p:cNvSpPr txBox="1">
            <a:spLocks/>
          </p:cNvSpPr>
          <p:nvPr/>
        </p:nvSpPr>
        <p:spPr>
          <a:xfrm>
            <a:off x="327933" y="3966174"/>
            <a:ext cx="11691112" cy="2251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086" lvl="0" indent="-380982" algn="just" defTabSz="1219139">
              <a:lnSpc>
                <a:spcPct val="100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9458" algn="l"/>
              </a:tabLst>
            </a:pPr>
            <a:r>
              <a:rPr lang="en-IN" sz="1800" b="1" i="0" u="none" strike="noStrike" cap="none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To inculcate habit of life long learning to become globally competent Computer Science and Engineering (Data Science) graduates.</a:t>
            </a:r>
          </a:p>
          <a:p>
            <a:pPr marL="16086" lvl="0" indent="-380982" algn="just" defTabSz="1219139">
              <a:lnSpc>
                <a:spcPct val="100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9458" algn="l"/>
              </a:tabLst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To promote excellence by encouraging creativity, critical thinking and discipline.</a:t>
            </a:r>
          </a:p>
          <a:p>
            <a:pPr marL="16086" lvl="0" indent="-380982" algn="just" defTabSz="1219139">
              <a:lnSpc>
                <a:spcPct val="100000"/>
              </a:lnSpc>
              <a:spcAft>
                <a:spcPts val="8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549458" algn="l"/>
              </a:tabLst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To establish relationships with other institutes as well as industries to have collaborative learning.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DA103-F1E3-B762-3CAB-9D34E4CB71B8}"/>
              </a:ext>
            </a:extLst>
          </p:cNvPr>
          <p:cNvSpPr txBox="1"/>
          <p:nvPr/>
        </p:nvSpPr>
        <p:spPr>
          <a:xfrm>
            <a:off x="327933" y="1312106"/>
            <a:ext cx="11579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Department Vision</a:t>
            </a:r>
            <a:endParaRPr lang="en-IN" sz="2400" dirty="0">
              <a:solidFill>
                <a:srgbClr val="002060"/>
              </a:solidFill>
              <a:latin typeface="Poppins" panose="00000500000000000000" pitchFamily="2" charset="0"/>
              <a:ea typeface="Tahoma" panose="020B060403050404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2A7E0E-1B1D-E04C-1635-B2E8C511731E}"/>
              </a:ext>
            </a:extLst>
          </p:cNvPr>
          <p:cNvSpPr txBox="1"/>
          <p:nvPr/>
        </p:nvSpPr>
        <p:spPr>
          <a:xfrm>
            <a:off x="284137" y="3312333"/>
            <a:ext cx="11734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Department Mission</a:t>
            </a:r>
          </a:p>
        </p:txBody>
      </p:sp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10AF8011-F4A2-0C51-BA5B-B2681D758E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7143" y="284883"/>
            <a:ext cx="8382000" cy="558395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3C476-B522-CAB7-951E-F66091EE7855}"/>
              </a:ext>
            </a:extLst>
          </p:cNvPr>
          <p:cNvSpPr txBox="1"/>
          <p:nvPr/>
        </p:nvSpPr>
        <p:spPr>
          <a:xfrm>
            <a:off x="284137" y="2084318"/>
            <a:ext cx="11579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86" indent="-380982" algn="just" defTabSz="1219139">
              <a:spcAft>
                <a:spcPts val="800"/>
              </a:spcAft>
              <a:buClr>
                <a:srgbClr val="002060"/>
              </a:buClr>
              <a:buSzPts val="1400"/>
              <a:buFont typeface="Arial" panose="020B0604020202020204" pitchFamily="34" charset="0"/>
              <a:buChar char="•"/>
              <a:tabLst>
                <a:tab pos="549458" algn="l"/>
              </a:tabLst>
            </a:pPr>
            <a:r>
              <a:rPr lang="en-US" sz="20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To be a department committed to develop capable and efficient Computer Science and Engineering (Data Science) graduates with an aptitude for research and leadership qualities</a:t>
            </a:r>
            <a:endParaRPr lang="en-IN" sz="20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2D95C2-223D-6244-514D-D94A5700C77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599" y="6356350"/>
            <a:ext cx="4652913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60E9D-63CF-7F8D-A881-72D6DB9B3F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19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BF459-A928-EB62-38F0-9A35B7D400F9}"/>
              </a:ext>
            </a:extLst>
          </p:cNvPr>
          <p:cNvSpPr txBox="1"/>
          <p:nvPr/>
        </p:nvSpPr>
        <p:spPr>
          <a:xfrm>
            <a:off x="0" y="48191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133" b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 Educational Objectives  (PEOs)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69BD0-FA0B-F51F-DEB6-F67B6FC26896}"/>
              </a:ext>
            </a:extLst>
          </p:cNvPr>
          <p:cNvSpPr txBox="1"/>
          <p:nvPr/>
        </p:nvSpPr>
        <p:spPr>
          <a:xfrm>
            <a:off x="331440" y="1101577"/>
            <a:ext cx="11316273" cy="23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en-IN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attain knowledge, skills, and competencies for futuristic needs required at national and international levels with ethical standards.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● To contribute to the development of Computer Science and Engineering (Data Science) through research.</a:t>
            </a:r>
          </a:p>
          <a:p>
            <a:pPr algn="just">
              <a:lnSpc>
                <a:spcPct val="150000"/>
              </a:lnSpc>
            </a:pPr>
            <a:r>
              <a:rPr lang="en-IN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● To display personal growth by pursuing higher studies, professional development courses, and/or engineering certification.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574E3-DC13-824A-8C30-E7FA79C7D4C6}"/>
              </a:ext>
            </a:extLst>
          </p:cNvPr>
          <p:cNvSpPr txBox="1"/>
          <p:nvPr/>
        </p:nvSpPr>
        <p:spPr>
          <a:xfrm>
            <a:off x="156777" y="3436815"/>
            <a:ext cx="11092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           Program Specific Outcomes (PSOs)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D6AD3-D701-E05F-323D-039B2A7B3C9A}"/>
              </a:ext>
            </a:extLst>
          </p:cNvPr>
          <p:cNvSpPr txBox="1"/>
          <p:nvPr/>
        </p:nvSpPr>
        <p:spPr>
          <a:xfrm>
            <a:off x="331440" y="3914109"/>
            <a:ext cx="11316273" cy="264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Graduate will be able to design and analyze mechanical components and systems as per given specification using data books and software. 	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Graduate will be able to specify and design the thermal system including heat exchangers, condensers, evaporators, air conditioners, refrigeration system, compressor, pumps, turbines, etc. as per given specifications 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Graduate will be able to plan, including methods design, process plan, process automation, and quality assurance system for manufacturing of given mechanical components and system. 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91BC66-72EF-59E1-2A16-00A830B210B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22270-DA82-66DB-D5CC-AB4D4DD631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207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0;p16">
            <a:extLst>
              <a:ext uri="{FF2B5EF4-FFF2-40B4-BE49-F238E27FC236}">
                <a16:creationId xmlns:a16="http://schemas.microsoft.com/office/drawing/2014/main" id="{8800E03C-51BE-D5C6-8E21-612490B223C8}"/>
              </a:ext>
            </a:extLst>
          </p:cNvPr>
          <p:cNvSpPr txBox="1">
            <a:spLocks/>
          </p:cNvSpPr>
          <p:nvPr/>
        </p:nvSpPr>
        <p:spPr>
          <a:xfrm>
            <a:off x="0" y="1161514"/>
            <a:ext cx="12028036" cy="5854141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Graduates will be able to apply the basic knowledge in mathematics, sciences and engineering fundamentals for solving problems in mechanical engineering.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Graduates will be able to apply knowledge, techniques and skills to design mechanical and thermal systems or process as per requirements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Graduates will be able to able to demonstrate the ability to design and conduct experiments and standard tests to interpret and analyze data and results.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Graduates will be able to identify, formulate and design complex mechanical engineering problem in their future profession.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5. Graduates will be able to select and use modern engineering software tools and equipment to analyze mechanical engineering problems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6. Graduates will be able to appreciate social and cultural values, assess the health, safety and legal issues and practices.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7.Graduates will be able to understand the impact of professional engineering solution for sustainable development.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8. Graduates will be able to understand the professional as well as ethical responsibilities and norms of different countries.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9. Graduates will be able to function effectively within multidisciplinary team as a leader or member.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10. Graduates will be able to communicate effectively within engineering community and society by means of report writing, presentation and documentation.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11. Graduates will able to demonstrate knowledge and understanding of engineering and management 	</a:t>
            </a:r>
          </a:p>
          <a:p>
            <a:pPr marL="186258" algn="just">
              <a:lnSpc>
                <a:spcPct val="150000"/>
              </a:lnSpc>
            </a:pPr>
            <a:r>
              <a:rPr lang="en-US" sz="13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12. Graduates will be able to understand clearly and implement the values of lifelong learning </a:t>
            </a:r>
            <a:r>
              <a:rPr lang="en-US" sz="1600" b="1" dirty="0"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ABA34-EEA4-6F7A-8B40-270CB8C0A440}"/>
              </a:ext>
            </a:extLst>
          </p:cNvPr>
          <p:cNvSpPr txBox="1"/>
          <p:nvPr/>
        </p:nvSpPr>
        <p:spPr>
          <a:xfrm>
            <a:off x="0" y="15911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Poppins" panose="00000500000000000000" pitchFamily="2" charset="0"/>
                <a:ea typeface="Tahoma" panose="020B0604030504040204" pitchFamily="34" charset="0"/>
                <a:cs typeface="Poppins" panose="00000500000000000000" pitchFamily="2" charset="0"/>
              </a:rPr>
              <a:t>Program Outcomes (POs)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A5FEE2-FBB7-344B-5662-8236C60E243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0EAAD-02CF-B82A-B302-722310474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4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id="{3244DA5D-C89D-46E0-8495-12CD29B42C68}"/>
              </a:ext>
            </a:extLst>
          </p:cNvPr>
          <p:cNvSpPr txBox="1"/>
          <p:nvPr/>
        </p:nvSpPr>
        <p:spPr>
          <a:xfrm>
            <a:off x="0" y="211826"/>
            <a:ext cx="12192000" cy="3821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BOS MEMBERS</a:t>
            </a:r>
            <a:endParaRPr lang="en-IN" sz="2000" b="1" dirty="0">
              <a:solidFill>
                <a:srgbClr val="002060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8AE560-904F-84F7-7A9D-05B8A1E0A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56698"/>
              </p:ext>
            </p:extLst>
          </p:nvPr>
        </p:nvGraphicFramePr>
        <p:xfrm>
          <a:off x="220717" y="1313793"/>
          <a:ext cx="11676993" cy="507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446">
                  <a:extLst>
                    <a:ext uri="{9D8B030D-6E8A-4147-A177-3AD203B41FA5}">
                      <a16:colId xmlns:a16="http://schemas.microsoft.com/office/drawing/2014/main" val="12870935"/>
                    </a:ext>
                  </a:extLst>
                </a:gridCol>
                <a:gridCol w="3368926">
                  <a:extLst>
                    <a:ext uri="{9D8B030D-6E8A-4147-A177-3AD203B41FA5}">
                      <a16:colId xmlns:a16="http://schemas.microsoft.com/office/drawing/2014/main" val="134170528"/>
                    </a:ext>
                  </a:extLst>
                </a:gridCol>
                <a:gridCol w="7668621">
                  <a:extLst>
                    <a:ext uri="{9D8B030D-6E8A-4147-A177-3AD203B41FA5}">
                      <a16:colId xmlns:a16="http://schemas.microsoft.com/office/drawing/2014/main" val="1001713599"/>
                    </a:ext>
                  </a:extLst>
                </a:gridCol>
              </a:tblGrid>
              <a:tr h="474988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Sr. No.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Designation in Committee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Member Names</a:t>
                      </a:r>
                      <a:endParaRPr lang="en-IN" sz="1600" b="1" kern="15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26096"/>
                  </a:ext>
                </a:extLst>
              </a:tr>
              <a:tr h="237494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01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Chairman</a:t>
                      </a:r>
                      <a:endParaRPr lang="en-IN" sz="1600" b="1" kern="15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Dr. Sunny Sall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356161"/>
                  </a:ext>
                </a:extLst>
              </a:tr>
              <a:tr h="1007302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02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All faculty members of the Department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just">
                        <a:lnSpc>
                          <a:spcPct val="100000"/>
                        </a:lnSpc>
                        <a:spcAft>
                          <a:spcPts val="56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Ms.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Praniti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Patil</a:t>
                      </a:r>
                    </a:p>
                    <a:p>
                      <a:pPr marL="742950" lvl="1" indent="-285750" algn="just">
                        <a:lnSpc>
                          <a:spcPct val="100000"/>
                        </a:lnSpc>
                        <a:spcAft>
                          <a:spcPts val="560"/>
                        </a:spcAft>
                        <a:buFont typeface="+mj-lt"/>
                        <a:buAutoNum type="arabicPeriod"/>
                        <a:tabLst>
                          <a:tab pos="198755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Mr. Adil Shaikh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775195"/>
                  </a:ext>
                </a:extLst>
              </a:tr>
              <a:tr h="1038106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03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Subject Expert 01 </a:t>
                      </a:r>
                    </a:p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[Outside the parent University are to be nominated by the Academic Council]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</a:t>
                      </a:r>
                      <a:r>
                        <a:rPr lang="en-IN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Dr.</a:t>
                      </a:r>
                      <a:r>
                        <a:rPr lang="en-IN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Saumya Y. M.</a:t>
                      </a:r>
                    </a:p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  </a:t>
                      </a: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Associate Prof., St Joseph Engineering College, Mangalore, Karnataka</a:t>
                      </a:r>
                    </a:p>
                    <a:p>
                      <a:pPr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N" sz="1600" b="1" i="0" u="none" strike="noStrike" cap="none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  <a:sym typeface="Arial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5598"/>
                  </a:ext>
                </a:extLst>
              </a:tr>
              <a:tr h="1142334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04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Subject Expert 02 </a:t>
                      </a:r>
                    </a:p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[Outside the parent University are to be nominated by the Academic Council]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</a:t>
                      </a:r>
                      <a:r>
                        <a:rPr lang="en-IN" sz="16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Dr.</a:t>
                      </a:r>
                      <a:r>
                        <a:rPr lang="en-IN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Rashmi Deshmukh</a:t>
                      </a:r>
                    </a:p>
                    <a:p>
                      <a:pPr marR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  </a:t>
                      </a:r>
                      <a:r>
                        <a:rPr lang="en-IN" sz="16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Associate Prof., DOT, Shivaji University, Kolhapur, Maharashtra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91844"/>
                  </a:ext>
                </a:extLst>
              </a:tr>
              <a:tr h="1142334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05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Expert 01 </a:t>
                      </a:r>
                    </a:p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[Nominated by the Vice-Chancellor from a panel of six recommended]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Dr.</a:t>
                      </a:r>
                      <a:r>
                        <a:rPr lang="en-IN" sz="1600" b="1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Bhavesh Patel</a:t>
                      </a:r>
                    </a:p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Principal, Shah and Anchor </a:t>
                      </a:r>
                      <a:r>
                        <a:rPr lang="en-IN" sz="1600" b="0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Kutchchi</a:t>
                      </a: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Engineering College, Mumbai,    Maharashtra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8446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2BFF3B-5A9B-109E-4EAE-CD5CE8246F3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94ED6-9CBE-BB0B-C855-E33CAA0FC5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44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>
            <a:extLst>
              <a:ext uri="{FF2B5EF4-FFF2-40B4-BE49-F238E27FC236}">
                <a16:creationId xmlns:a16="http://schemas.microsoft.com/office/drawing/2014/main" id="{9BCF8886-83C7-2987-DFDC-E408E63DFB67}"/>
              </a:ext>
            </a:extLst>
          </p:cNvPr>
          <p:cNvSpPr txBox="1"/>
          <p:nvPr/>
        </p:nvSpPr>
        <p:spPr>
          <a:xfrm>
            <a:off x="0" y="211826"/>
            <a:ext cx="12192000" cy="382156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Poppins" panose="00000500000000000000" pitchFamily="2" charset="0"/>
                <a:ea typeface="Verdana" panose="020B0604030504040204" pitchFamily="34" charset="0"/>
                <a:cs typeface="Poppins" panose="00000500000000000000" pitchFamily="2" charset="0"/>
              </a:rPr>
              <a:t>BOS MEMBERS</a:t>
            </a:r>
            <a:endParaRPr lang="en-IN" sz="2000" b="1" dirty="0">
              <a:solidFill>
                <a:srgbClr val="002060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A10288-7D13-C310-F8D9-115A1572D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78242"/>
              </p:ext>
            </p:extLst>
          </p:nvPr>
        </p:nvGraphicFramePr>
        <p:xfrm>
          <a:off x="237183" y="1454112"/>
          <a:ext cx="11717634" cy="4683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672">
                  <a:extLst>
                    <a:ext uri="{9D8B030D-6E8A-4147-A177-3AD203B41FA5}">
                      <a16:colId xmlns:a16="http://schemas.microsoft.com/office/drawing/2014/main" val="12870935"/>
                    </a:ext>
                  </a:extLst>
                </a:gridCol>
                <a:gridCol w="5297496">
                  <a:extLst>
                    <a:ext uri="{9D8B030D-6E8A-4147-A177-3AD203B41FA5}">
                      <a16:colId xmlns:a16="http://schemas.microsoft.com/office/drawing/2014/main" val="134170528"/>
                    </a:ext>
                  </a:extLst>
                </a:gridCol>
                <a:gridCol w="5778466">
                  <a:extLst>
                    <a:ext uri="{9D8B030D-6E8A-4147-A177-3AD203B41FA5}">
                      <a16:colId xmlns:a16="http://schemas.microsoft.com/office/drawing/2014/main" val="1001713599"/>
                    </a:ext>
                  </a:extLst>
                </a:gridCol>
              </a:tblGrid>
              <a:tr h="458630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Sr. No.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Designation in Committee</a:t>
                      </a:r>
                      <a:endParaRPr lang="en-IN" sz="1600" b="1" kern="15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Member Names</a:t>
                      </a:r>
                      <a:endParaRPr lang="en-IN" sz="1600" b="1" kern="15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26096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06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Industry/corporate sector/allied areas to be nominated by the Principal.</a:t>
                      </a:r>
                      <a:endParaRPr lang="en-IN" sz="1600" b="1" kern="15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5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Mr. Himanshu Singh</a:t>
                      </a:r>
                    </a:p>
                    <a:p>
                      <a:pPr marL="198755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Vice President, J. P. Morgan Chase, Mumbai, Maharashtra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573629"/>
                  </a:ext>
                </a:extLst>
              </a:tr>
              <a:tr h="907986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07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Alumni Member [Nominated by the Principal]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Mr. Hiren Anand</a:t>
                      </a:r>
                    </a:p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Software Quality Analyst, </a:t>
                      </a:r>
                      <a:r>
                        <a:rPr lang="en-IN" sz="1600" b="0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eClinical</a:t>
                      </a: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Works, Ahmedabad, Gujrat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198321"/>
                  </a:ext>
                </a:extLst>
              </a:tr>
              <a:tr h="1082565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Experts from outside the Autonomous College [Nominated by the Principal]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Dr.</a:t>
                      </a:r>
                      <a:r>
                        <a:rPr lang="en-IN" sz="1600" b="1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Terence K. Johnson</a:t>
                      </a:r>
                    </a:p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Associate Dean, Mangalore Institute of Technology, Mangalore, Karnataka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601397"/>
                  </a:ext>
                </a:extLst>
              </a:tr>
              <a:tr h="1362661">
                <a:tc>
                  <a:txBody>
                    <a:bodyPr/>
                    <a:lstStyle/>
                    <a:p>
                      <a:pPr algn="ctr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Arial Unicode MS"/>
                          <a:cs typeface="Poppins" panose="00000500000000000000" pitchFamily="2" charset="0"/>
                        </a:rPr>
                        <a:t>09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560"/>
                        </a:spcAft>
                      </a:pPr>
                      <a:r>
                        <a:rPr lang="en-US" sz="1600" b="1" kern="150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Arial Unicode MS"/>
                          <a:cs typeface="Poppins" panose="00000500000000000000" pitchFamily="2" charset="0"/>
                        </a:rPr>
                        <a:t>Special Invitee</a:t>
                      </a:r>
                      <a:endParaRPr lang="en-IN" sz="1600" b="1" kern="150" dirty="0">
                        <a:solidFill>
                          <a:srgbClr val="002060"/>
                        </a:solidFill>
                        <a:effectLst/>
                        <a:latin typeface="Poppins" panose="00000500000000000000" pitchFamily="2" charset="0"/>
                        <a:ea typeface="Arial Unicode MS"/>
                        <a:cs typeface="Poppins" panose="00000500000000000000" pitchFamily="2" charset="0"/>
                      </a:endParaRP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1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Dr.</a:t>
                      </a:r>
                      <a:r>
                        <a:rPr lang="en-IN" sz="1600" b="1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Rupa Mehta</a:t>
                      </a:r>
                    </a:p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Former </a:t>
                      </a:r>
                      <a:r>
                        <a:rPr lang="en-IN" sz="1600" b="0" i="0" u="none" strike="noStrike" kern="150" cap="none" dirty="0" err="1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HoD</a:t>
                      </a: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 Computer Engineering,</a:t>
                      </a:r>
                    </a:p>
                    <a:p>
                      <a:pPr marL="19875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N" sz="1600" b="0" i="0" u="none" strike="noStrike" kern="150" cap="none" dirty="0">
                          <a:solidFill>
                            <a:srgbClr val="002060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sym typeface="Arial"/>
                        </a:rPr>
                        <a:t>SVNIT, Surat, Gujrat</a:t>
                      </a:r>
                    </a:p>
                  </a:txBody>
                  <a:tcPr marL="27341" marR="273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955738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655A4B-9666-2A5B-D127-DE6CD00937B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2290C-3C8E-5386-B433-99601951C8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011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D59D9-D14B-5CB6-AE4F-B9D32E9BD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541A-3BF5-8488-EAA1-9387C46A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30" y="343353"/>
            <a:ext cx="7239000" cy="51879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1/6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3A8F-273C-0C0A-49B8-FE7ABB83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2" y="1294312"/>
            <a:ext cx="11723915" cy="706302"/>
          </a:xfrm>
          <a:noFill/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confirm Minutes of Meeting (MOM) of the last Board of Studies (BOS) meeting held on 11th June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14930-5B29-40C6-03AB-44989A29E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900"/>
            <a:ext cx="4572000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AC1FA-4B24-7061-E906-0C627E35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7F1B-966B-4F2B-8DF3-0A3CBFE43426}" type="slidenum">
              <a:rPr lang="en-IN" smtClean="0"/>
              <a:t>8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EA240-B17D-8492-C443-823B7C341286}"/>
              </a:ext>
            </a:extLst>
          </p:cNvPr>
          <p:cNvSpPr txBox="1"/>
          <p:nvPr/>
        </p:nvSpPr>
        <p:spPr>
          <a:xfrm>
            <a:off x="4441185" y="4508323"/>
            <a:ext cx="303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en-IN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 action="ppaction://hlinkfile"/>
              </a:rPr>
              <a:t>ACTION _TAKEN_REPORT </a:t>
            </a:r>
            <a:endParaRPr lang="en-IN" sz="1600" b="1" kern="15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2F663-E86D-3933-FC3B-4A3AD31FC5B5}"/>
              </a:ext>
            </a:extLst>
          </p:cNvPr>
          <p:cNvSpPr txBox="1"/>
          <p:nvPr/>
        </p:nvSpPr>
        <p:spPr>
          <a:xfrm>
            <a:off x="4561490" y="3268717"/>
            <a:ext cx="2669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 action="ppaction://hlinkfile"/>
              </a:rPr>
              <a:t>MOM</a:t>
            </a:r>
            <a:endParaRPr lang="en-IN" sz="1600" b="1" kern="15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0D926-9616-0EC8-107E-C7CFEEEB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B9B1-9CE0-2F99-840F-A9B84879E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2" y="1403169"/>
            <a:ext cx="11723915" cy="991688"/>
          </a:xfrm>
          <a:noFill/>
        </p:spPr>
        <p:txBody>
          <a:bodyPr>
            <a:no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1600" b="1" kern="15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To review and discuss on Curriculum design, development, and Implementation w.r.t NEP 2020 and Autonomy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6932E-7601-F1D0-B617-F52916A9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171" y="6356350"/>
            <a:ext cx="4737757" cy="365100"/>
          </a:xfrm>
        </p:spPr>
        <p:txBody>
          <a:bodyPr/>
          <a:lstStyle/>
          <a:p>
            <a:r>
              <a:rPr lang="en-US" dirty="0"/>
              <a:t>BOS, COMPUTER SCIENCE AND ENGINEERING (DATA SCIENCE), SJCEM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D310A-FCD7-9577-5E81-D3072613F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7F1B-966B-4F2B-8DF3-0A3CBFE43426}" type="slidenum">
              <a:rPr lang="en-IN" smtClean="0"/>
              <a:t>9</a:t>
            </a:fld>
            <a:endParaRPr lang="en-IN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699310-844D-6C96-32F0-4E290CCAD0E9}"/>
              </a:ext>
            </a:extLst>
          </p:cNvPr>
          <p:cNvSpPr txBox="1">
            <a:spLocks/>
          </p:cNvSpPr>
          <p:nvPr/>
        </p:nvSpPr>
        <p:spPr>
          <a:xfrm>
            <a:off x="2253342" y="675864"/>
            <a:ext cx="7413173" cy="460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sz="28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Agenda: 2/6</a:t>
            </a:r>
          </a:p>
        </p:txBody>
      </p:sp>
    </p:spTree>
    <p:extLst>
      <p:ext uri="{BB962C8B-B14F-4D97-AF65-F5344CB8AC3E}">
        <p14:creationId xmlns:p14="http://schemas.microsoft.com/office/powerpoint/2010/main" val="81011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2881</Words>
  <Application>Microsoft Office PowerPoint</Application>
  <PresentationFormat>Widescreen</PresentationFormat>
  <Paragraphs>882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Narrow</vt:lpstr>
      <vt:lpstr>Wingdings</vt:lpstr>
      <vt:lpstr>Poppins ExtraBold</vt:lpstr>
      <vt:lpstr>Times New Roman</vt:lpstr>
      <vt:lpstr>Poppins</vt:lpstr>
      <vt:lpstr>Arial</vt:lpstr>
      <vt:lpstr>Calibri</vt:lpstr>
      <vt:lpstr>Poppins SemiBold</vt:lpstr>
      <vt:lpstr>Office Theme</vt:lpstr>
      <vt:lpstr>Office Theme</vt:lpstr>
      <vt:lpstr>PowerPoint Presentation</vt:lpstr>
      <vt:lpstr>AGENDA</vt:lpstr>
      <vt:lpstr>INTRODUCTION</vt:lpstr>
      <vt:lpstr>PowerPoint Presentation</vt:lpstr>
      <vt:lpstr>PowerPoint Presentation</vt:lpstr>
      <vt:lpstr>PowerPoint Presentation</vt:lpstr>
      <vt:lpstr>PowerPoint Presentation</vt:lpstr>
      <vt:lpstr>Agenda: 1/6</vt:lpstr>
      <vt:lpstr>PowerPoint Presentation</vt:lpstr>
      <vt:lpstr>SCHEMES</vt:lpstr>
      <vt:lpstr>Agenda: 3/6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Syllabus_Booklet</vt:lpstr>
      <vt:lpstr>Agenda: 4/6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Agenda: 5/6</vt:lpstr>
      <vt:lpstr>Agenda: 6/6</vt:lpstr>
      <vt:lpstr>Feedback on Syllabus by the stakeholders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staff</dc:creator>
  <cp:lastModifiedBy>SUNNY SALL</cp:lastModifiedBy>
  <cp:revision>59</cp:revision>
  <cp:lastPrinted>2024-06-26T07:07:57Z</cp:lastPrinted>
  <dcterms:created xsi:type="dcterms:W3CDTF">2024-05-27T04:42:56Z</dcterms:created>
  <dcterms:modified xsi:type="dcterms:W3CDTF">2024-11-12T06:00:53Z</dcterms:modified>
</cp:coreProperties>
</file>