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4"/>
  </p:notesMasterIdLst>
  <p:sldIdLst>
    <p:sldId id="256" r:id="rId3"/>
    <p:sldId id="296" r:id="rId4"/>
    <p:sldId id="453" r:id="rId5"/>
    <p:sldId id="454" r:id="rId6"/>
    <p:sldId id="455" r:id="rId7"/>
    <p:sldId id="506" r:id="rId8"/>
    <p:sldId id="507" r:id="rId9"/>
    <p:sldId id="450" r:id="rId10"/>
    <p:sldId id="452" r:id="rId11"/>
    <p:sldId id="491" r:id="rId12"/>
    <p:sldId id="508" r:id="rId13"/>
    <p:sldId id="509" r:id="rId14"/>
    <p:sldId id="510" r:id="rId15"/>
    <p:sldId id="511" r:id="rId16"/>
    <p:sldId id="512" r:id="rId17"/>
    <p:sldId id="513" r:id="rId18"/>
    <p:sldId id="502" r:id="rId19"/>
    <p:sldId id="500" r:id="rId20"/>
    <p:sldId id="514" r:id="rId21"/>
    <p:sldId id="515" r:id="rId22"/>
    <p:sldId id="516" r:id="rId23"/>
    <p:sldId id="517" r:id="rId24"/>
    <p:sldId id="518" r:id="rId25"/>
    <p:sldId id="519" r:id="rId26"/>
    <p:sldId id="480" r:id="rId27"/>
    <p:sldId id="451" r:id="rId28"/>
    <p:sldId id="472" r:id="rId29"/>
    <p:sldId id="488" r:id="rId30"/>
    <p:sldId id="475" r:id="rId31"/>
    <p:sldId id="473" r:id="rId32"/>
    <p:sldId id="489" r:id="rId33"/>
  </p:sldIdLst>
  <p:sldSz cx="12192000" cy="6858000"/>
  <p:notesSz cx="6858000" cy="9947275"/>
  <p:embeddedFontLst>
    <p:embeddedFont>
      <p:font typeface="Verdana" panose="020B0604030504040204" pitchFamily="34" charset="0"/>
      <p:regular r:id="rId35"/>
      <p:bold r:id="rId36"/>
      <p:italic r:id="rId37"/>
      <p:boldItalic r:id="rId38"/>
    </p:embeddedFont>
    <p:embeddedFont>
      <p:font typeface="Poppins ExtraBold" panose="020B0604020202020204" charset="0"/>
      <p:bold r:id="rId39"/>
      <p:boldItalic r:id="rId40"/>
    </p:embeddedFont>
    <p:embeddedFont>
      <p:font typeface="Calibri" panose="020F0502020204030204" pitchFamily="34" charset="0"/>
      <p:regular r:id="rId41"/>
      <p:bold r:id="rId42"/>
      <p:italic r:id="rId43"/>
      <p:boldItalic r:id="rId44"/>
    </p:embeddedFont>
    <p:embeddedFont>
      <p:font typeface="Tahoma" panose="020B0604030504040204" pitchFamily="34" charset="0"/>
      <p:regular r:id="rId45"/>
      <p:bold r:id="rId46"/>
    </p:embeddedFont>
    <p:embeddedFont>
      <p:font typeface="Arial Narrow" panose="020B0606020202030204" pitchFamily="34" charset="0"/>
      <p:regular r:id="rId47"/>
      <p:bold r:id="rId48"/>
      <p:italic r:id="rId49"/>
      <p:boldItalic r:id="rId50"/>
    </p:embeddedFont>
    <p:embeddedFont>
      <p:font typeface="Poppins SemiBold" panose="020B0604020202020204" charset="0"/>
      <p:regular r:id="rId51"/>
      <p:bold r:id="rId52"/>
      <p:italic r:id="rId53"/>
      <p:boldItalic r:id="rId54"/>
    </p:embeddedFont>
    <p:embeddedFont>
      <p:font typeface="Poppins"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qpqgJ9LcgL/cv16dFZe2wlNwp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B06FF9-E631-4C37-AF0D-DC8F33F7591D}">
  <a:tblStyle styleId="{CDB06FF9-E631-4C37-AF0D-DC8F33F7591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9AB755C-A323-454A-A571-9E8DD7053AD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526DD94-002B-45CA-95AB-7C1F31460555}"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p:cViewPr varScale="1">
        <p:scale>
          <a:sx n="64" d="100"/>
          <a:sy n="64"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6"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74" Type="http://customschemas.google.com/relationships/presentationmetadata" Target="meta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2498" cy="498714"/>
          </a:xfrm>
          <a:prstGeom prst="rect">
            <a:avLst/>
          </a:prstGeom>
          <a:noFill/>
          <a:ln>
            <a:noFill/>
          </a:ln>
        </p:spPr>
        <p:txBody>
          <a:bodyPr spcFirstLastPara="1" wrap="square" lIns="91974" tIns="45974" rIns="91974" bIns="4597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3892" y="0"/>
            <a:ext cx="2972498" cy="498714"/>
          </a:xfrm>
          <a:prstGeom prst="rect">
            <a:avLst/>
          </a:prstGeom>
          <a:noFill/>
          <a:ln>
            <a:noFill/>
          </a:ln>
        </p:spPr>
        <p:txBody>
          <a:bodyPr spcFirstLastPara="1" wrap="square" lIns="91974" tIns="45974" rIns="91974" bIns="4597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962" y="4787017"/>
            <a:ext cx="5486078" cy="3916650"/>
          </a:xfrm>
          <a:prstGeom prst="rect">
            <a:avLst/>
          </a:prstGeom>
          <a:noFill/>
          <a:ln>
            <a:noFill/>
          </a:ln>
        </p:spPr>
        <p:txBody>
          <a:bodyPr spcFirstLastPara="1" wrap="square" lIns="91974" tIns="45974" rIns="91974" bIns="4597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8562"/>
            <a:ext cx="2972498" cy="498714"/>
          </a:xfrm>
          <a:prstGeom prst="rect">
            <a:avLst/>
          </a:prstGeom>
          <a:noFill/>
          <a:ln>
            <a:noFill/>
          </a:ln>
        </p:spPr>
        <p:txBody>
          <a:bodyPr spcFirstLastPara="1" wrap="square" lIns="91974" tIns="45974" rIns="91974" bIns="4597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3892" y="9448562"/>
            <a:ext cx="2972498" cy="498714"/>
          </a:xfrm>
          <a:prstGeom prst="rect">
            <a:avLst/>
          </a:prstGeom>
          <a:noFill/>
          <a:ln>
            <a:noFill/>
          </a:ln>
        </p:spPr>
        <p:txBody>
          <a:bodyPr spcFirstLastPara="1" wrap="square" lIns="91974" tIns="45974" rIns="91974" bIns="45974" anchor="b" anchorCtr="0">
            <a:noAutofit/>
          </a:bodyPr>
          <a:lstStyle/>
          <a:p>
            <a:pPr algn="r">
              <a:buSzPts val="1200"/>
            </a:pPr>
            <a:fld id="{00000000-1234-1234-1234-123412341234}" type="slidenum">
              <a:rPr lang="en-IN" sz="1200" smtClean="0">
                <a:solidFill>
                  <a:schemeClr val="dk1"/>
                </a:solidFill>
                <a:latin typeface="Calibri"/>
                <a:ea typeface="Calibri"/>
                <a:cs typeface="Calibri"/>
                <a:sym typeface="Calibri"/>
              </a:rPr>
              <a:pPr algn="r">
                <a:buSzPts val="1200"/>
              </a:pPr>
              <a:t>‹#›</a:t>
            </a:fld>
            <a:endParaRPr lang="en-IN"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28872b20b_0_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e28872b20b_0_2:notes"/>
          <p:cNvSpPr txBox="1">
            <a:spLocks noGrp="1"/>
          </p:cNvSpPr>
          <p:nvPr>
            <p:ph type="body" idx="1"/>
          </p:nvPr>
        </p:nvSpPr>
        <p:spPr>
          <a:xfrm>
            <a:off x="685961" y="4787017"/>
            <a:ext cx="5486166" cy="3916575"/>
          </a:xfrm>
          <a:prstGeom prst="rect">
            <a:avLst/>
          </a:prstGeom>
          <a:noFill/>
          <a:ln>
            <a:noFill/>
          </a:ln>
        </p:spPr>
        <p:txBody>
          <a:bodyPr spcFirstLastPara="1" wrap="square" lIns="91974" tIns="45974" rIns="91974" bIns="45974" anchor="t" anchorCtr="0">
            <a:noAutofit/>
          </a:bodyPr>
          <a:lstStyle/>
          <a:p>
            <a:pPr marL="0" indent="0"/>
            <a:endParaRPr/>
          </a:p>
        </p:txBody>
      </p:sp>
      <p:sp>
        <p:nvSpPr>
          <p:cNvPr id="169" name="Google Shape;169;g2e28872b20b_0_2:notes"/>
          <p:cNvSpPr txBox="1">
            <a:spLocks noGrp="1"/>
          </p:cNvSpPr>
          <p:nvPr>
            <p:ph type="sldNum" idx="12"/>
          </p:nvPr>
        </p:nvSpPr>
        <p:spPr>
          <a:xfrm>
            <a:off x="3883892" y="9448561"/>
            <a:ext cx="2972371" cy="498839"/>
          </a:xfrm>
          <a:prstGeom prst="rect">
            <a:avLst/>
          </a:prstGeom>
          <a:noFill/>
          <a:ln>
            <a:noFill/>
          </a:ln>
        </p:spPr>
        <p:txBody>
          <a:bodyPr spcFirstLastPara="1" wrap="square" lIns="91974" tIns="45974" rIns="91974" bIns="45974" anchor="b" anchorCtr="0">
            <a:noAutofit/>
          </a:bodyPr>
          <a:lstStyle/>
          <a:p>
            <a:pPr algn="r">
              <a:buSzPts val="1400"/>
            </a:pPr>
            <a:fld id="{00000000-1234-1234-1234-123412341234}" type="slidenum">
              <a:rPr lang="en-IN"/>
              <a:pPr algn="r">
                <a:buSzPts val="1400"/>
              </a:p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e28872b20b_0_1142:notes"/>
          <p:cNvSpPr txBox="1">
            <a:spLocks noGrp="1"/>
          </p:cNvSpPr>
          <p:nvPr>
            <p:ph type="body" idx="1"/>
          </p:nvPr>
        </p:nvSpPr>
        <p:spPr>
          <a:xfrm>
            <a:off x="676115" y="4784828"/>
            <a:ext cx="5409000" cy="391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2e28872b20b_0_1142: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81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e28872b20b_0_1152:notes"/>
          <p:cNvSpPr txBox="1">
            <a:spLocks noGrp="1"/>
          </p:cNvSpPr>
          <p:nvPr>
            <p:ph type="body" idx="1"/>
          </p:nvPr>
        </p:nvSpPr>
        <p:spPr>
          <a:xfrm>
            <a:off x="676115" y="4784828"/>
            <a:ext cx="5409000" cy="391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2e28872b20b_0_1152: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942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e28872b20b_0_1175:notes"/>
          <p:cNvSpPr txBox="1">
            <a:spLocks noGrp="1"/>
          </p:cNvSpPr>
          <p:nvPr>
            <p:ph type="body" idx="1"/>
          </p:nvPr>
        </p:nvSpPr>
        <p:spPr>
          <a:xfrm>
            <a:off x="676115" y="4784828"/>
            <a:ext cx="5409000" cy="391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e28872b20b_0_1175: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93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e28872b20b_0_1175:notes"/>
          <p:cNvSpPr txBox="1">
            <a:spLocks noGrp="1"/>
          </p:cNvSpPr>
          <p:nvPr>
            <p:ph type="body" idx="1"/>
          </p:nvPr>
        </p:nvSpPr>
        <p:spPr>
          <a:xfrm>
            <a:off x="676115" y="4784828"/>
            <a:ext cx="54090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e28872b20b_0_1175: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124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e28872b20b_0_1186:notes"/>
          <p:cNvSpPr txBox="1">
            <a:spLocks noGrp="1"/>
          </p:cNvSpPr>
          <p:nvPr>
            <p:ph type="body" idx="1"/>
          </p:nvPr>
        </p:nvSpPr>
        <p:spPr>
          <a:xfrm>
            <a:off x="676115" y="4784828"/>
            <a:ext cx="5409000" cy="391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2e28872b20b_0_1186: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55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e28872b20b_0_1175:notes"/>
          <p:cNvSpPr txBox="1">
            <a:spLocks noGrp="1"/>
          </p:cNvSpPr>
          <p:nvPr>
            <p:ph type="body" idx="1"/>
          </p:nvPr>
        </p:nvSpPr>
        <p:spPr>
          <a:xfrm>
            <a:off x="676115" y="4784828"/>
            <a:ext cx="54090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e28872b20b_0_1175: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976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e28872b20b_0_1198:notes"/>
          <p:cNvSpPr txBox="1">
            <a:spLocks noGrp="1"/>
          </p:cNvSpPr>
          <p:nvPr>
            <p:ph type="body" idx="1"/>
          </p:nvPr>
        </p:nvSpPr>
        <p:spPr>
          <a:xfrm>
            <a:off x="676115" y="4784828"/>
            <a:ext cx="5409000" cy="39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2e28872b20b_0_1198:notes"/>
          <p:cNvSpPr>
            <a:spLocks noGrp="1" noRot="1" noChangeAspect="1"/>
          </p:cNvSpPr>
          <p:nvPr>
            <p:ph type="sldImg" idx="2"/>
          </p:nvPr>
        </p:nvSpPr>
        <p:spPr>
          <a:xfrm>
            <a:off x="398463"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129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20" name="Google Shape;2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83" name="Google Shape;83;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g2e28872b20b_0_2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2e28872b20b_0_23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g2e28872b20b_0_2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g2e28872b20b_0_2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95" name="Google Shape;95;g2e28872b20b_0_2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110"/>
        <p:cNvGrpSpPr/>
        <p:nvPr/>
      </p:nvGrpSpPr>
      <p:grpSpPr>
        <a:xfrm>
          <a:off x="0" y="0"/>
          <a:ext cx="0" cy="0"/>
          <a:chOff x="0" y="0"/>
          <a:chExt cx="0" cy="0"/>
        </a:xfrm>
      </p:grpSpPr>
      <p:sp>
        <p:nvSpPr>
          <p:cNvPr id="111" name="Google Shape;111;g2e28872b20b_0_246"/>
          <p:cNvSpPr txBox="1">
            <a:spLocks noGrp="1"/>
          </p:cNvSpPr>
          <p:nvPr>
            <p:ph type="title"/>
          </p:nvPr>
        </p:nvSpPr>
        <p:spPr>
          <a:xfrm>
            <a:off x="609600" y="273600"/>
            <a:ext cx="10972200" cy="11448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2e28872b20b_0_246"/>
          <p:cNvSpPr txBox="1">
            <a:spLocks noGrp="1"/>
          </p:cNvSpPr>
          <p:nvPr>
            <p:ph type="body" idx="1"/>
          </p:nvPr>
        </p:nvSpPr>
        <p:spPr>
          <a:xfrm>
            <a:off x="609600" y="1604520"/>
            <a:ext cx="10972200" cy="3977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g2e28872b20b_0_24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2e28872b20b_0_24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6" name="Google Shape;116;g2e28872b20b_0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e28872b20b_0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18" name="Google Shape;118;g2e28872b20b_0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g2e28872b20b_0_25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2e28872b20b_0_25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g2e28872b20b_0_25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g2e28872b20b_0_2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e28872b20b_0_2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25" name="Google Shape;125;g2e28872b20b_0_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2e28872b20b_0_26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2e28872b20b_0_26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g2e28872b20b_0_26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2e28872b20b_0_26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g2e28872b20b_0_26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g2e28872b20b_0_2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2e28872b20b_0_2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34" name="Google Shape;134;g2e28872b20b_0_2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g2e28872b20b_0_2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2e28872b20b_0_2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2e28872b20b_0_2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39" name="Google Shape;139;g2e28872b20b_0_2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g2e28872b20b_0_27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2e28872b20b_0_27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g2e28872b20b_0_27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g2e28872b20b_0_27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2e28872b20b_0_27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46" name="Google Shape;146;g2e28872b20b_0_2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g2e28872b20b_0_28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2e28872b20b_0_283"/>
          <p:cNvSpPr>
            <a:spLocks noGrp="1"/>
          </p:cNvSpPr>
          <p:nvPr>
            <p:ph type="pic" idx="2"/>
          </p:nvPr>
        </p:nvSpPr>
        <p:spPr>
          <a:xfrm>
            <a:off x="5183188" y="987425"/>
            <a:ext cx="6172200" cy="4873500"/>
          </a:xfrm>
          <a:prstGeom prst="rect">
            <a:avLst/>
          </a:prstGeom>
          <a:noFill/>
          <a:ln>
            <a:noFill/>
          </a:ln>
        </p:spPr>
      </p:sp>
      <p:sp>
        <p:nvSpPr>
          <p:cNvPr id="150" name="Google Shape;150;g2e28872b20b_0_28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1" name="Google Shape;151;g2e28872b20b_0_2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2e28872b20b_0_2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53" name="Google Shape;153;g2e28872b20b_0_2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g2e28872b20b_0_2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2e28872b20b_0_29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g2e28872b20b_0_2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e28872b20b_0_2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59" name="Google Shape;159;g2e28872b20b_0_2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30" name="Google Shape;3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g2e28872b20b_0_29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2e28872b20b_0_29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g2e28872b20b_0_2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2e28872b20b_0_2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165" name="Google Shape;165;g2e28872b20b_0_2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6"/>
        <p:cNvGrpSpPr/>
        <p:nvPr/>
      </p:nvGrpSpPr>
      <p:grpSpPr>
        <a:xfrm>
          <a:off x="0" y="0"/>
          <a:ext cx="0" cy="0"/>
          <a:chOff x="0" y="0"/>
          <a:chExt cx="0" cy="0"/>
        </a:xfrm>
      </p:grpSpPr>
      <p:sp>
        <p:nvSpPr>
          <p:cNvPr id="97" name="Google Shape;97;g2e28872b20b_0_22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e28872b20b_0_22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g2e28872b20b_0_2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2e28872b20b_0_2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e28872b20b_0_2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extLst>
      <p:ext uri="{BB962C8B-B14F-4D97-AF65-F5344CB8AC3E}">
        <p14:creationId xmlns:p14="http://schemas.microsoft.com/office/powerpoint/2010/main" val="2743871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Defaul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72"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ftr" idx="35"/>
          </p:nvPr>
        </p:nvSpPr>
        <p:spPr/>
        <p:txBody>
          <a:bodyPr/>
          <a:lstStyle/>
          <a:p>
            <a:r>
              <a:t>Footer</a:t>
            </a:r>
          </a:p>
        </p:txBody>
      </p:sp>
      <p:sp>
        <p:nvSpPr>
          <p:cNvPr id="5" name="PlaceHolder 4"/>
          <p:cNvSpPr>
            <a:spLocks noGrp="1"/>
          </p:cNvSpPr>
          <p:nvPr>
            <p:ph type="sldNum" idx="36"/>
          </p:nvPr>
        </p:nvSpPr>
        <p:spPr/>
        <p:txBody>
          <a:bodyPr/>
          <a:lstStyle/>
          <a:p>
            <a:fld id="{9C2F914C-AF6C-482B-B486-DD3229C015C5}" type="slidenum">
              <a:t>‹#›</a:t>
            </a:fld>
            <a:endParaRPr/>
          </a:p>
        </p:txBody>
      </p:sp>
      <p:sp>
        <p:nvSpPr>
          <p:cNvPr id="6" name="PlaceHolder 5"/>
          <p:cNvSpPr>
            <a:spLocks noGrp="1"/>
          </p:cNvSpPr>
          <p:nvPr>
            <p:ph type="dt" idx="34"/>
          </p:nvPr>
        </p:nvSpPr>
        <p:spPr/>
        <p:txBody>
          <a:bodyPr/>
          <a:lstStyle/>
          <a:p>
            <a:endParaRPr/>
          </a:p>
        </p:txBody>
      </p:sp>
    </p:spTree>
    <p:extLst>
      <p:ext uri="{BB962C8B-B14F-4D97-AF65-F5344CB8AC3E}">
        <p14:creationId xmlns:p14="http://schemas.microsoft.com/office/powerpoint/2010/main" val="42066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36" name="Google Shape;3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43" name="Google Shape;4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6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6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6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52" name="Google Shape;5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57" name="Google Shape;57;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64" name="Google Shape;6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a:spLocks noGrp="1"/>
          </p:cNvSpPr>
          <p:nvPr>
            <p:ph type="pic" idx="2"/>
          </p:nvPr>
        </p:nvSpPr>
        <p:spPr>
          <a:xfrm>
            <a:off x="5183188" y="987425"/>
            <a:ext cx="6172200" cy="4873625"/>
          </a:xfrm>
          <a:prstGeom prst="rect">
            <a:avLst/>
          </a:prstGeom>
          <a:noFill/>
          <a:ln>
            <a:noFill/>
          </a:ln>
        </p:spPr>
      </p:sp>
      <p:sp>
        <p:nvSpPr>
          <p:cNvPr id="68" name="Google Shape;68;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71" name="Google Shape;7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IN" smtClean="0"/>
              <a:t>BOS, COMPUTER ENGINEERING, SJCEM</a:t>
            </a:r>
            <a:endParaRPr/>
          </a:p>
        </p:txBody>
      </p:sp>
      <p:sp>
        <p:nvSpPr>
          <p:cNvPr id="77" name="Google Shape;7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AF6">
            <a:alpha val="43529"/>
          </a:srgbClr>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IN" smtClean="0"/>
              <a:t>BOS, COMPUTER ENGINEERING, SJCEM</a:t>
            </a:r>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84"/>
        <p:cNvGrpSpPr/>
        <p:nvPr/>
      </p:nvGrpSpPr>
      <p:grpSpPr>
        <a:xfrm>
          <a:off x="0" y="0"/>
          <a:ext cx="0" cy="0"/>
          <a:chOff x="0" y="0"/>
          <a:chExt cx="0" cy="0"/>
        </a:xfrm>
      </p:grpSpPr>
      <p:sp>
        <p:nvSpPr>
          <p:cNvPr id="85" name="Google Shape;85;g2e28872b20b_0_2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g2e28872b20b_0_2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e28872b20b_0_2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e28872b20b_0_2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IN" smtClean="0"/>
              <a:t>BOS, COMPUTER ENGINEERING, SJCEM</a:t>
            </a:r>
            <a:endParaRPr/>
          </a:p>
        </p:txBody>
      </p:sp>
      <p:sp>
        <p:nvSpPr>
          <p:cNvPr id="89" name="Google Shape;89;g2e28872b20b_0_2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Comp_Eng_Syllabus_Sem_III_V_VII_23-april-2025.pdf"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e28872b20b_0_2" descr="A building with trees in front of it  Description automatically generated with low confidenc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2" name="Google Shape;172;g2e28872b20b_0_2"/>
          <p:cNvSpPr txBox="1"/>
          <p:nvPr/>
        </p:nvSpPr>
        <p:spPr>
          <a:xfrm>
            <a:off x="1398850" y="4716725"/>
            <a:ext cx="9557400" cy="892800"/>
          </a:xfrm>
          <a:prstGeom prst="rect">
            <a:avLst/>
          </a:prstGeom>
          <a:gradFill>
            <a:gsLst>
              <a:gs pos="0">
                <a:srgbClr val="FEFBF1"/>
              </a:gs>
              <a:gs pos="74000">
                <a:srgbClr val="FFE28B"/>
              </a:gs>
              <a:gs pos="83000">
                <a:srgbClr val="FFE28B"/>
              </a:gs>
              <a:gs pos="100000">
                <a:srgbClr val="FEEBB2"/>
              </a:gs>
            </a:gsLst>
            <a:lin ang="5400012" scaled="0"/>
          </a:gra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IN" sz="5200" b="0" i="0" u="none" strike="noStrike" cap="none">
                <a:solidFill>
                  <a:srgbClr val="002060"/>
                </a:solidFill>
                <a:latin typeface="Poppins ExtraBold"/>
                <a:ea typeface="Poppins ExtraBold"/>
                <a:cs typeface="Poppins ExtraBold"/>
                <a:sym typeface="Poppins ExtraBold"/>
              </a:rPr>
              <a:t>AUTONOMY AT SJCEM</a:t>
            </a:r>
            <a:endParaRPr sz="5200" b="0" i="0" u="none" strike="noStrike" cap="none">
              <a:solidFill>
                <a:srgbClr val="002060"/>
              </a:solidFill>
              <a:latin typeface="Poppins ExtraBold"/>
              <a:ea typeface="Poppins ExtraBold"/>
              <a:cs typeface="Poppins ExtraBold"/>
              <a:sym typeface="Poppins ExtraBold"/>
            </a:endParaRPr>
          </a:p>
        </p:txBody>
      </p:sp>
      <p:sp>
        <p:nvSpPr>
          <p:cNvPr id="2" name="Google Shape;174;g2e28872b20b_0_2">
            <a:extLst>
              <a:ext uri="{FF2B5EF4-FFF2-40B4-BE49-F238E27FC236}">
                <a16:creationId xmlns:a16="http://schemas.microsoft.com/office/drawing/2014/main" id="{CD0CA6CB-8933-130F-64C2-C560B814907C}"/>
              </a:ext>
            </a:extLst>
          </p:cNvPr>
          <p:cNvSpPr txBox="1"/>
          <p:nvPr/>
        </p:nvSpPr>
        <p:spPr>
          <a:xfrm>
            <a:off x="0" y="2106126"/>
            <a:ext cx="12192000" cy="4616608"/>
          </a:xfrm>
          <a:prstGeom prst="rect">
            <a:avLst/>
          </a:prstGeom>
          <a:gradFill>
            <a:gsLst>
              <a:gs pos="0">
                <a:srgbClr val="FEFBF1">
                  <a:alpha val="67000"/>
                </a:srgbClr>
              </a:gs>
              <a:gs pos="32000">
                <a:srgbClr val="FFE28B">
                  <a:alpha val="81000"/>
                </a:srgbClr>
              </a:gs>
              <a:gs pos="100000">
                <a:srgbClr val="FEEBB2"/>
              </a:gs>
            </a:gsLst>
            <a:lin ang="5400012" scaled="0"/>
          </a:gradFill>
          <a:ln>
            <a:noFill/>
          </a:ln>
        </p:spPr>
        <p:txBody>
          <a:bodyPr spcFirstLastPara="1" wrap="square" lIns="91425" tIns="45700" rIns="91425" bIns="45700" anchor="t" anchorCtr="0">
            <a:spAutoFit/>
          </a:bodyPr>
          <a:lstStyle/>
          <a:p>
            <a:pPr algn="ctr"/>
            <a:r>
              <a:rPr lang="en-IN" sz="2800" b="1" dirty="0">
                <a:solidFill>
                  <a:srgbClr val="002060"/>
                </a:solidFill>
                <a:latin typeface="Poppins" panose="00000500000000000000" pitchFamily="2" charset="0"/>
                <a:ea typeface="Poppins"/>
                <a:cs typeface="Poppins" panose="00000500000000000000" pitchFamily="2" charset="0"/>
                <a:sym typeface="Poppins"/>
              </a:rPr>
              <a:t>Department of </a:t>
            </a:r>
            <a:r>
              <a:rPr lang="en-IN" sz="2800" b="1" dirty="0" smtClean="0">
                <a:solidFill>
                  <a:srgbClr val="002060"/>
                </a:solidFill>
                <a:latin typeface="Poppins" panose="00000500000000000000" pitchFamily="2" charset="0"/>
                <a:ea typeface="Poppins"/>
                <a:cs typeface="Poppins" panose="00000500000000000000" pitchFamily="2" charset="0"/>
                <a:sym typeface="Poppins"/>
              </a:rPr>
              <a:t>Computer </a:t>
            </a:r>
            <a:r>
              <a:rPr lang="en-IN" sz="2800" b="1" dirty="0" smtClean="0">
                <a:solidFill>
                  <a:srgbClr val="002060"/>
                </a:solidFill>
                <a:latin typeface="Poppins" panose="00000500000000000000" pitchFamily="2" charset="0"/>
                <a:ea typeface="Poppins"/>
                <a:cs typeface="Poppins" panose="00000500000000000000" pitchFamily="2" charset="0"/>
                <a:sym typeface="Poppins"/>
              </a:rPr>
              <a:t>Science and Engineering</a:t>
            </a:r>
          </a:p>
          <a:p>
            <a:pPr algn="ctr"/>
            <a:r>
              <a:rPr lang="en-IN" sz="2800" b="1" dirty="0" smtClean="0">
                <a:solidFill>
                  <a:srgbClr val="002060"/>
                </a:solidFill>
                <a:latin typeface="Poppins" panose="00000500000000000000" pitchFamily="2" charset="0"/>
                <a:ea typeface="Poppins"/>
                <a:cs typeface="Poppins" panose="00000500000000000000" pitchFamily="2" charset="0"/>
                <a:sym typeface="Poppins"/>
              </a:rPr>
              <a:t> (Data Science)</a:t>
            </a:r>
            <a:endParaRPr lang="en-IN" sz="2800" b="1" dirty="0">
              <a:solidFill>
                <a:srgbClr val="002060"/>
              </a:solidFill>
              <a:latin typeface="Poppins" panose="00000500000000000000" pitchFamily="2" charset="0"/>
              <a:ea typeface="Poppins"/>
              <a:cs typeface="Poppins" panose="00000500000000000000" pitchFamily="2" charset="0"/>
              <a:sym typeface="Poppins"/>
            </a:endParaRPr>
          </a:p>
          <a:p>
            <a:pPr algn="ctr"/>
            <a:r>
              <a:rPr lang="en-IN" sz="4000" b="1" dirty="0">
                <a:solidFill>
                  <a:srgbClr val="002060"/>
                </a:solidFill>
                <a:latin typeface="Poppins" panose="00000500000000000000" pitchFamily="2" charset="0"/>
                <a:ea typeface="Poppins"/>
                <a:cs typeface="Poppins" panose="00000500000000000000" pitchFamily="2" charset="0"/>
                <a:sym typeface="Poppins"/>
              </a:rPr>
              <a:t>Welcomes </a:t>
            </a:r>
            <a:r>
              <a:rPr lang="en-IN" sz="3200" b="1" dirty="0">
                <a:solidFill>
                  <a:srgbClr val="002060"/>
                </a:solidFill>
                <a:latin typeface="Poppins" panose="00000500000000000000" pitchFamily="2" charset="0"/>
                <a:ea typeface="Poppins"/>
                <a:cs typeface="Poppins" panose="00000500000000000000" pitchFamily="2" charset="0"/>
                <a:sym typeface="Poppins"/>
              </a:rPr>
              <a:t/>
            </a:r>
            <a:br>
              <a:rPr lang="en-IN" sz="3200" b="1" dirty="0">
                <a:solidFill>
                  <a:srgbClr val="002060"/>
                </a:solidFill>
                <a:latin typeface="Poppins" panose="00000500000000000000" pitchFamily="2" charset="0"/>
                <a:ea typeface="Poppins"/>
                <a:cs typeface="Poppins" panose="00000500000000000000" pitchFamily="2" charset="0"/>
                <a:sym typeface="Poppins"/>
              </a:rPr>
            </a:br>
            <a:r>
              <a:rPr lang="en-IN" sz="3200" b="1" dirty="0">
                <a:solidFill>
                  <a:srgbClr val="002060"/>
                </a:solidFill>
                <a:latin typeface="Poppins" panose="00000500000000000000" pitchFamily="2" charset="0"/>
                <a:ea typeface="Poppins"/>
                <a:cs typeface="Poppins" panose="00000500000000000000" pitchFamily="2" charset="0"/>
                <a:sym typeface="Poppins"/>
              </a:rPr>
              <a:t>BOS Members </a:t>
            </a:r>
          </a:p>
          <a:p>
            <a:pPr algn="ctr"/>
            <a:r>
              <a:rPr lang="en-IN" sz="2000" b="1" dirty="0">
                <a:solidFill>
                  <a:srgbClr val="002060"/>
                </a:solidFill>
                <a:latin typeface="Poppins" panose="00000500000000000000" pitchFamily="2" charset="0"/>
                <a:ea typeface="Poppins"/>
                <a:cs typeface="Poppins" panose="00000500000000000000" pitchFamily="2" charset="0"/>
                <a:sym typeface="Poppins"/>
              </a:rPr>
              <a:t>For </a:t>
            </a:r>
          </a:p>
          <a:p>
            <a:pPr algn="ctr"/>
            <a:r>
              <a:rPr lang="en-IN" sz="2000" b="1" dirty="0">
                <a:solidFill>
                  <a:srgbClr val="002060"/>
                </a:solidFill>
                <a:latin typeface="Poppins" panose="00000500000000000000" pitchFamily="2" charset="0"/>
                <a:ea typeface="Poppins"/>
                <a:cs typeface="Poppins" panose="00000500000000000000" pitchFamily="2" charset="0"/>
                <a:sym typeface="Poppins"/>
              </a:rPr>
              <a:t>3</a:t>
            </a:r>
            <a:r>
              <a:rPr lang="en-IN" sz="2000" b="1" baseline="30000" dirty="0" smtClean="0">
                <a:solidFill>
                  <a:srgbClr val="002060"/>
                </a:solidFill>
                <a:latin typeface="Poppins" panose="00000500000000000000" pitchFamily="2" charset="0"/>
                <a:ea typeface="Poppins"/>
                <a:cs typeface="Poppins" panose="00000500000000000000" pitchFamily="2" charset="0"/>
                <a:sym typeface="Poppins"/>
              </a:rPr>
              <a:t>rd</a:t>
            </a:r>
            <a:r>
              <a:rPr lang="en-IN" sz="2000" b="1" dirty="0" smtClean="0">
                <a:solidFill>
                  <a:srgbClr val="002060"/>
                </a:solidFill>
                <a:latin typeface="Poppins" panose="00000500000000000000" pitchFamily="2" charset="0"/>
                <a:ea typeface="Poppins"/>
                <a:cs typeface="Poppins" panose="00000500000000000000" pitchFamily="2" charset="0"/>
                <a:sym typeface="Poppins"/>
              </a:rPr>
              <a:t> </a:t>
            </a:r>
            <a:r>
              <a:rPr lang="en-IN" sz="2000" b="1" dirty="0">
                <a:solidFill>
                  <a:srgbClr val="002060"/>
                </a:solidFill>
                <a:latin typeface="Poppins" panose="00000500000000000000" pitchFamily="2" charset="0"/>
                <a:ea typeface="Poppins"/>
                <a:cs typeface="Poppins" panose="00000500000000000000" pitchFamily="2" charset="0"/>
                <a:sym typeface="Poppins"/>
              </a:rPr>
              <a:t>BOS Meeting</a:t>
            </a:r>
          </a:p>
          <a:p>
            <a:pPr algn="ctr"/>
            <a:endParaRPr lang="en-US" sz="1800" b="1" dirty="0">
              <a:solidFill>
                <a:srgbClr val="002060"/>
              </a:solidFill>
              <a:latin typeface="Poppins" panose="00000500000000000000" pitchFamily="2" charset="0"/>
              <a:ea typeface="Poppins SemiBold"/>
              <a:cs typeface="Poppins" panose="00000500000000000000" pitchFamily="2" charset="0"/>
              <a:sym typeface="Poppins SemiBold"/>
            </a:endParaRPr>
          </a:p>
          <a:p>
            <a:pPr algn="ctr"/>
            <a:r>
              <a:rPr lang="en-US" sz="1800" b="1" dirty="0">
                <a:solidFill>
                  <a:srgbClr val="002060"/>
                </a:solidFill>
                <a:latin typeface="Poppins" panose="00000500000000000000" pitchFamily="2" charset="0"/>
                <a:ea typeface="Poppins SemiBold"/>
                <a:cs typeface="Poppins" panose="00000500000000000000" pitchFamily="2" charset="0"/>
                <a:sym typeface="Poppins SemiBold"/>
              </a:rPr>
              <a:t>Presented By</a:t>
            </a:r>
          </a:p>
          <a:p>
            <a:pPr algn="ctr"/>
            <a:r>
              <a:rPr lang="en-US" sz="1800" b="1" dirty="0">
                <a:solidFill>
                  <a:srgbClr val="002060"/>
                </a:solidFill>
                <a:latin typeface="Poppins" panose="00000500000000000000" pitchFamily="2" charset="0"/>
                <a:ea typeface="Poppins SemiBold"/>
                <a:cs typeface="Poppins" panose="00000500000000000000" pitchFamily="2" charset="0"/>
                <a:sym typeface="Poppins SemiBold"/>
              </a:rPr>
              <a:t>Dr. </a:t>
            </a:r>
            <a:r>
              <a:rPr lang="en-US" sz="1800" b="1" dirty="0" smtClean="0">
                <a:solidFill>
                  <a:srgbClr val="002060"/>
                </a:solidFill>
                <a:latin typeface="Poppins" panose="00000500000000000000" pitchFamily="2" charset="0"/>
                <a:ea typeface="Poppins SemiBold"/>
                <a:cs typeface="Poppins" panose="00000500000000000000" pitchFamily="2" charset="0"/>
                <a:sym typeface="Poppins SemiBold"/>
              </a:rPr>
              <a:t>Sunny B. </a:t>
            </a:r>
            <a:r>
              <a:rPr lang="en-US" sz="1800" b="1" dirty="0" err="1" smtClean="0">
                <a:solidFill>
                  <a:srgbClr val="002060"/>
                </a:solidFill>
                <a:latin typeface="Poppins" panose="00000500000000000000" pitchFamily="2" charset="0"/>
                <a:ea typeface="Poppins SemiBold"/>
                <a:cs typeface="Poppins" panose="00000500000000000000" pitchFamily="2" charset="0"/>
                <a:sym typeface="Poppins SemiBold"/>
              </a:rPr>
              <a:t>Sall</a:t>
            </a:r>
            <a:endParaRPr lang="en-US" sz="1800" b="1" dirty="0">
              <a:solidFill>
                <a:srgbClr val="002060"/>
              </a:solidFill>
              <a:latin typeface="Poppins" panose="00000500000000000000" pitchFamily="2" charset="0"/>
              <a:ea typeface="Poppins SemiBold"/>
              <a:cs typeface="Poppins" panose="00000500000000000000" pitchFamily="2" charset="0"/>
              <a:sym typeface="Poppins SemiBold"/>
            </a:endParaRPr>
          </a:p>
          <a:p>
            <a:pPr algn="ctr"/>
            <a:r>
              <a:rPr lang="en-US" sz="1800" b="1" dirty="0" smtClean="0">
                <a:solidFill>
                  <a:srgbClr val="002060"/>
                </a:solidFill>
                <a:latin typeface="Poppins" panose="00000500000000000000" pitchFamily="2" charset="0"/>
                <a:ea typeface="Poppins SemiBold"/>
                <a:cs typeface="Poppins" panose="00000500000000000000" pitchFamily="2" charset="0"/>
                <a:sym typeface="Poppins SemiBold"/>
              </a:rPr>
              <a:t>Assistant </a:t>
            </a:r>
            <a:r>
              <a:rPr lang="en-US" sz="1800" b="1" dirty="0">
                <a:solidFill>
                  <a:srgbClr val="002060"/>
                </a:solidFill>
                <a:latin typeface="Poppins" panose="00000500000000000000" pitchFamily="2" charset="0"/>
                <a:ea typeface="Poppins SemiBold"/>
                <a:cs typeface="Poppins" panose="00000500000000000000" pitchFamily="2" charset="0"/>
                <a:sym typeface="Poppins SemiBold"/>
              </a:rPr>
              <a:t>Professor &amp; HOD </a:t>
            </a:r>
          </a:p>
          <a:p>
            <a:pPr algn="ctr"/>
            <a:endParaRPr lang="en-US" sz="1800" b="1" dirty="0">
              <a:solidFill>
                <a:srgbClr val="002060"/>
              </a:solidFill>
              <a:latin typeface="Poppins" panose="00000500000000000000" pitchFamily="2" charset="0"/>
              <a:ea typeface="Poppins SemiBold"/>
              <a:cs typeface="Poppins" panose="00000500000000000000" pitchFamily="2" charset="0"/>
              <a:sym typeface="Poppins SemiBold"/>
            </a:endParaRPr>
          </a:p>
          <a:p>
            <a:pPr algn="ctr"/>
            <a:endParaRPr lang="en-US" sz="1800" b="1" dirty="0">
              <a:solidFill>
                <a:srgbClr val="002060"/>
              </a:solidFill>
              <a:latin typeface="Poppins" panose="00000500000000000000" pitchFamily="2" charset="0"/>
              <a:ea typeface="Poppins SemiBold"/>
              <a:cs typeface="Poppins" panose="00000500000000000000" pitchFamily="2" charset="0"/>
              <a:sym typeface="Poppins SemiBold"/>
            </a:endParaRPr>
          </a:p>
          <a:p>
            <a:pPr algn="ctr"/>
            <a:r>
              <a:rPr lang="en-US" sz="1800" b="1" dirty="0" smtClean="0">
                <a:solidFill>
                  <a:srgbClr val="002060"/>
                </a:solidFill>
                <a:latin typeface="Poppins" panose="00000500000000000000" pitchFamily="2" charset="0"/>
                <a:ea typeface="Poppins SemiBold"/>
                <a:cs typeface="Poppins" panose="00000500000000000000" pitchFamily="2" charset="0"/>
                <a:sym typeface="Poppins SemiBold"/>
              </a:rPr>
              <a:t>24</a:t>
            </a:r>
            <a:r>
              <a:rPr lang="en-US" sz="1800" b="1" baseline="30000" dirty="0" smtClean="0">
                <a:solidFill>
                  <a:srgbClr val="002060"/>
                </a:solidFill>
                <a:latin typeface="Poppins" panose="00000500000000000000" pitchFamily="2" charset="0"/>
                <a:ea typeface="Poppins SemiBold"/>
                <a:cs typeface="Poppins" panose="00000500000000000000" pitchFamily="2" charset="0"/>
                <a:sym typeface="Poppins SemiBold"/>
              </a:rPr>
              <a:t>th</a:t>
            </a:r>
            <a:r>
              <a:rPr lang="en-US" sz="1800" b="1" dirty="0" smtClean="0">
                <a:solidFill>
                  <a:srgbClr val="002060"/>
                </a:solidFill>
                <a:latin typeface="Poppins" panose="00000500000000000000" pitchFamily="2" charset="0"/>
                <a:ea typeface="Poppins SemiBold"/>
                <a:cs typeface="Poppins" panose="00000500000000000000" pitchFamily="2" charset="0"/>
                <a:sym typeface="Poppins SemiBold"/>
              </a:rPr>
              <a:t> April 2025</a:t>
            </a:r>
            <a:endParaRPr lang="en-US" sz="1800" b="1" dirty="0">
              <a:solidFill>
                <a:srgbClr val="002060"/>
              </a:solidFill>
              <a:latin typeface="Poppins" panose="00000500000000000000" pitchFamily="2" charset="0"/>
              <a:ea typeface="Poppins SemiBold"/>
              <a:cs typeface="Poppins" panose="00000500000000000000" pitchFamily="2" charset="0"/>
              <a:sym typeface="Poppins SemiBold"/>
            </a:endParaRPr>
          </a:p>
        </p:txBody>
      </p:sp>
      <p:sp>
        <p:nvSpPr>
          <p:cNvPr id="4" name="Slide Number Placeholder 3">
            <a:extLst>
              <a:ext uri="{FF2B5EF4-FFF2-40B4-BE49-F238E27FC236}">
                <a16:creationId xmlns:a16="http://schemas.microsoft.com/office/drawing/2014/main" id="{4E23A171-6370-FE52-421B-09D0291E9A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71;g2e28872b20b_0_1300"/>
          <p:cNvSpPr txBox="1">
            <a:spLocks/>
          </p:cNvSpPr>
          <p:nvPr/>
        </p:nvSpPr>
        <p:spPr>
          <a:xfrm>
            <a:off x="655200" y="2406893"/>
            <a:ext cx="10881600" cy="228320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4800"/>
            </a:pPr>
            <a:r>
              <a:rPr lang="en-US" sz="3200" b="1" dirty="0" smtClean="0">
                <a:solidFill>
                  <a:srgbClr val="85200C"/>
                </a:solidFill>
                <a:latin typeface="Poppins"/>
                <a:ea typeface="Poppins"/>
                <a:cs typeface="Poppins"/>
                <a:sym typeface="Poppins"/>
              </a:rPr>
              <a:t>Bachelor of Engineering </a:t>
            </a:r>
          </a:p>
          <a:p>
            <a:pPr algn="ctr">
              <a:lnSpc>
                <a:spcPct val="150000"/>
              </a:lnSpc>
              <a:buSzPts val="4800"/>
            </a:pPr>
            <a:r>
              <a:rPr lang="en-US" sz="3200" b="1" dirty="0" smtClean="0">
                <a:solidFill>
                  <a:srgbClr val="85200C"/>
                </a:solidFill>
                <a:latin typeface="Poppins"/>
                <a:ea typeface="Poppins"/>
                <a:cs typeface="Poppins"/>
                <a:sym typeface="Poppins"/>
              </a:rPr>
              <a:t>In </a:t>
            </a:r>
          </a:p>
          <a:p>
            <a:pPr algn="ctr">
              <a:lnSpc>
                <a:spcPct val="150000"/>
              </a:lnSpc>
              <a:buSzPts val="4800"/>
            </a:pPr>
            <a:r>
              <a:rPr lang="en-US" sz="3200" b="1" dirty="0" smtClean="0">
                <a:solidFill>
                  <a:srgbClr val="85200C"/>
                </a:solidFill>
                <a:latin typeface="Poppins"/>
                <a:ea typeface="Poppins"/>
                <a:cs typeface="Poppins"/>
                <a:sym typeface="Poppins"/>
              </a:rPr>
              <a:t>Computer Science and Engineering (Data Science)</a:t>
            </a:r>
            <a:endParaRPr lang="en-US" sz="3200" b="1" dirty="0">
              <a:solidFill>
                <a:srgbClr val="85200C"/>
              </a:solidFill>
              <a:latin typeface="Poppins"/>
              <a:ea typeface="Poppins"/>
              <a:cs typeface="Poppins"/>
              <a:sym typeface="Poppins"/>
            </a:endParaRPr>
          </a:p>
        </p:txBody>
      </p:sp>
      <p:sp>
        <p:nvSpPr>
          <p:cNvPr id="5" name="Google Shape;573;g2e28872b20b_0_1300"/>
          <p:cNvSpPr txBox="1"/>
          <p:nvPr/>
        </p:nvSpPr>
        <p:spPr>
          <a:xfrm>
            <a:off x="404250" y="1146978"/>
            <a:ext cx="11383500" cy="707100"/>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lnSpc>
                <a:spcPct val="90000"/>
              </a:lnSpc>
              <a:spcBef>
                <a:spcPts val="0"/>
              </a:spcBef>
              <a:spcAft>
                <a:spcPts val="0"/>
              </a:spcAft>
              <a:buClr>
                <a:schemeClr val="dk1"/>
              </a:buClr>
              <a:buSzPct val="100000"/>
              <a:buFont typeface="Arial Narrow"/>
              <a:buNone/>
            </a:pPr>
            <a:r>
              <a:rPr lang="en-IN" sz="4400" b="1" i="0" u="none" strike="noStrike" cap="none" dirty="0">
                <a:solidFill>
                  <a:srgbClr val="073763"/>
                </a:solidFill>
                <a:latin typeface="Poppins"/>
                <a:ea typeface="Poppins"/>
                <a:cs typeface="Poppins"/>
                <a:sym typeface="Poppins"/>
              </a:rPr>
              <a:t>St. John College of Engineering and Management</a:t>
            </a:r>
            <a:endParaRPr sz="4400" b="1" i="0" u="none" strike="noStrike" cap="none" dirty="0">
              <a:solidFill>
                <a:srgbClr val="073763"/>
              </a:solidFill>
              <a:latin typeface="Poppins"/>
              <a:ea typeface="Poppins"/>
              <a:cs typeface="Poppins"/>
              <a:sym typeface="Poppins"/>
            </a:endParaRPr>
          </a:p>
        </p:txBody>
      </p:sp>
      <p:sp>
        <p:nvSpPr>
          <p:cNvPr id="6" name="Google Shape;572;g2e28872b20b_0_1300"/>
          <p:cNvSpPr txBox="1">
            <a:spLocks noGrp="1"/>
          </p:cNvSpPr>
          <p:nvPr>
            <p:ph type="subTitle" idx="4294967295"/>
          </p:nvPr>
        </p:nvSpPr>
        <p:spPr>
          <a:xfrm>
            <a:off x="1524000" y="5162385"/>
            <a:ext cx="9144000" cy="757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Arial"/>
              <a:buNone/>
            </a:pPr>
            <a:r>
              <a:rPr lang="en-IN" sz="3400" b="1" i="0" u="none" strike="noStrike" cap="none" dirty="0" smtClean="0">
                <a:solidFill>
                  <a:srgbClr val="B45F06"/>
                </a:solidFill>
                <a:latin typeface="Poppins"/>
                <a:ea typeface="Poppins"/>
                <a:cs typeface="Poppins"/>
                <a:sym typeface="Poppins"/>
              </a:rPr>
              <a:t>SJCEM: R - 24 (Scheme – </a:t>
            </a:r>
            <a:r>
              <a:rPr lang="en-IN" sz="3400" b="1" dirty="0">
                <a:solidFill>
                  <a:srgbClr val="B45F06"/>
                </a:solidFill>
                <a:latin typeface="Poppins"/>
                <a:ea typeface="Poppins"/>
                <a:cs typeface="Poppins"/>
                <a:sym typeface="Poppins"/>
              </a:rPr>
              <a:t>‘</a:t>
            </a:r>
            <a:r>
              <a:rPr lang="en-IN" sz="3400" b="1" i="0" u="none" strike="noStrike" cap="none" dirty="0" smtClean="0">
                <a:solidFill>
                  <a:srgbClr val="B45F06"/>
                </a:solidFill>
                <a:latin typeface="Poppins"/>
                <a:ea typeface="Poppins"/>
                <a:cs typeface="Poppins"/>
                <a:sym typeface="Poppins"/>
              </a:rPr>
              <a:t>A’)</a:t>
            </a:r>
            <a:endParaRPr sz="3400" b="1" i="0" u="none" strike="noStrike" cap="none" dirty="0">
              <a:solidFill>
                <a:srgbClr val="B45F06"/>
              </a:solidFill>
              <a:latin typeface="Poppins"/>
              <a:ea typeface="Poppins"/>
              <a:cs typeface="Poppins"/>
              <a:sym typeface="Poppins"/>
            </a:endParaRPr>
          </a:p>
        </p:txBody>
      </p:sp>
    </p:spTree>
    <p:extLst>
      <p:ext uri="{BB962C8B-B14F-4D97-AF65-F5344CB8AC3E}">
        <p14:creationId xmlns:p14="http://schemas.microsoft.com/office/powerpoint/2010/main" val="147128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e28872b20b_0_1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11</a:t>
            </a:fld>
            <a:endParaRPr/>
          </a:p>
        </p:txBody>
      </p:sp>
      <p:sp>
        <p:nvSpPr>
          <p:cNvPr id="400" name="Google Shape;400;g2e28872b20b_0_1142"/>
          <p:cNvSpPr txBox="1">
            <a:spLocks noGrp="1"/>
          </p:cNvSpPr>
          <p:nvPr>
            <p:ph type="title"/>
          </p:nvPr>
        </p:nvSpPr>
        <p:spPr>
          <a:xfrm>
            <a:off x="1689950" y="182250"/>
            <a:ext cx="9246600" cy="67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275F"/>
              </a:buClr>
              <a:buSzPts val="3600"/>
              <a:buFont typeface="Poppins"/>
              <a:buNone/>
            </a:pPr>
            <a:r>
              <a:rPr lang="en-IN" sz="2400" dirty="0">
                <a:solidFill>
                  <a:srgbClr val="073763"/>
                </a:solidFill>
                <a:latin typeface="Poppins ExtraBold"/>
                <a:ea typeface="Poppins ExtraBold"/>
                <a:cs typeface="Poppins ExtraBold"/>
                <a:sym typeface="Poppins ExtraBold"/>
              </a:rPr>
              <a:t>SCHEME FOR COMPUTER SCIENCE AND  ENGINEERING (DATA SCIENCE)</a:t>
            </a:r>
            <a:endParaRPr sz="2400" dirty="0">
              <a:solidFill>
                <a:srgbClr val="073763"/>
              </a:solidFill>
              <a:latin typeface="Poppins ExtraBold"/>
              <a:ea typeface="Poppins ExtraBold"/>
              <a:cs typeface="Poppins ExtraBold"/>
              <a:sym typeface="Poppins ExtraBold"/>
            </a:endParaRPr>
          </a:p>
        </p:txBody>
      </p:sp>
      <p:sp>
        <p:nvSpPr>
          <p:cNvPr id="401" name="Google Shape;401;g2e28872b20b_0_1142"/>
          <p:cNvSpPr txBox="1"/>
          <p:nvPr/>
        </p:nvSpPr>
        <p:spPr>
          <a:xfrm>
            <a:off x="2848303" y="822597"/>
            <a:ext cx="6842235"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800" b="1" dirty="0">
                <a:solidFill>
                  <a:srgbClr val="741B47"/>
                </a:solidFill>
                <a:latin typeface="Poppins"/>
                <a:ea typeface="Poppins"/>
                <a:cs typeface="Poppins"/>
                <a:sym typeface="Poppins"/>
              </a:rPr>
              <a:t>SEM III A.Y. 2024-25 </a:t>
            </a:r>
            <a:r>
              <a:rPr lang="en-IN" sz="1800" b="1" dirty="0">
                <a:solidFill>
                  <a:srgbClr val="FF0000"/>
                </a:solidFill>
                <a:latin typeface="Poppins"/>
                <a:ea typeface="Poppins"/>
                <a:cs typeface="Poppins"/>
                <a:sym typeface="Poppins"/>
              </a:rPr>
              <a:t>(FOR REFERENCE)</a:t>
            </a:r>
            <a:endParaRPr sz="1800" b="1" dirty="0">
              <a:solidFill>
                <a:srgbClr val="FF0000"/>
              </a:solidFill>
              <a:latin typeface="Poppins"/>
              <a:ea typeface="Poppins"/>
              <a:cs typeface="Poppins"/>
              <a:sym typeface="Poppins"/>
            </a:endParaRPr>
          </a:p>
        </p:txBody>
      </p:sp>
      <p:graphicFrame>
        <p:nvGraphicFramePr>
          <p:cNvPr id="402" name="Google Shape;402;g2e28872b20b_0_1142"/>
          <p:cNvGraphicFramePr/>
          <p:nvPr/>
        </p:nvGraphicFramePr>
        <p:xfrm>
          <a:off x="761799" y="1261091"/>
          <a:ext cx="10691770" cy="5230000"/>
        </p:xfrm>
        <a:graphic>
          <a:graphicData uri="http://schemas.openxmlformats.org/drawingml/2006/table">
            <a:tbl>
              <a:tblPr>
                <a:noFill/>
              </a:tblPr>
              <a:tblGrid>
                <a:gridCol w="1500634">
                  <a:extLst>
                    <a:ext uri="{9D8B030D-6E8A-4147-A177-3AD203B41FA5}">
                      <a16:colId xmlns:a16="http://schemas.microsoft.com/office/drawing/2014/main" val="20000"/>
                    </a:ext>
                  </a:extLst>
                </a:gridCol>
                <a:gridCol w="622169">
                  <a:extLst>
                    <a:ext uri="{9D8B030D-6E8A-4147-A177-3AD203B41FA5}">
                      <a16:colId xmlns:a16="http://schemas.microsoft.com/office/drawing/2014/main" val="20001"/>
                    </a:ext>
                  </a:extLst>
                </a:gridCol>
                <a:gridCol w="2218261">
                  <a:extLst>
                    <a:ext uri="{9D8B030D-6E8A-4147-A177-3AD203B41FA5}">
                      <a16:colId xmlns:a16="http://schemas.microsoft.com/office/drawing/2014/main" val="20002"/>
                    </a:ext>
                  </a:extLst>
                </a:gridCol>
                <a:gridCol w="439823">
                  <a:extLst>
                    <a:ext uri="{9D8B030D-6E8A-4147-A177-3AD203B41FA5}">
                      <a16:colId xmlns:a16="http://schemas.microsoft.com/office/drawing/2014/main" val="20003"/>
                    </a:ext>
                  </a:extLst>
                </a:gridCol>
                <a:gridCol w="439823">
                  <a:extLst>
                    <a:ext uri="{9D8B030D-6E8A-4147-A177-3AD203B41FA5}">
                      <a16:colId xmlns:a16="http://schemas.microsoft.com/office/drawing/2014/main" val="20004"/>
                    </a:ext>
                  </a:extLst>
                </a:gridCol>
                <a:gridCol w="439823">
                  <a:extLst>
                    <a:ext uri="{9D8B030D-6E8A-4147-A177-3AD203B41FA5}">
                      <a16:colId xmlns:a16="http://schemas.microsoft.com/office/drawing/2014/main" val="20005"/>
                    </a:ext>
                  </a:extLst>
                </a:gridCol>
                <a:gridCol w="439823">
                  <a:extLst>
                    <a:ext uri="{9D8B030D-6E8A-4147-A177-3AD203B41FA5}">
                      <a16:colId xmlns:a16="http://schemas.microsoft.com/office/drawing/2014/main" val="20006"/>
                    </a:ext>
                  </a:extLst>
                </a:gridCol>
                <a:gridCol w="439823">
                  <a:extLst>
                    <a:ext uri="{9D8B030D-6E8A-4147-A177-3AD203B41FA5}">
                      <a16:colId xmlns:a16="http://schemas.microsoft.com/office/drawing/2014/main" val="20007"/>
                    </a:ext>
                  </a:extLst>
                </a:gridCol>
                <a:gridCol w="439823">
                  <a:extLst>
                    <a:ext uri="{9D8B030D-6E8A-4147-A177-3AD203B41FA5}">
                      <a16:colId xmlns:a16="http://schemas.microsoft.com/office/drawing/2014/main" val="20008"/>
                    </a:ext>
                  </a:extLst>
                </a:gridCol>
                <a:gridCol w="715169">
                  <a:extLst>
                    <a:ext uri="{9D8B030D-6E8A-4147-A177-3AD203B41FA5}">
                      <a16:colId xmlns:a16="http://schemas.microsoft.com/office/drawing/2014/main" val="20009"/>
                    </a:ext>
                  </a:extLst>
                </a:gridCol>
                <a:gridCol w="461291">
                  <a:extLst>
                    <a:ext uri="{9D8B030D-6E8A-4147-A177-3AD203B41FA5}">
                      <a16:colId xmlns:a16="http://schemas.microsoft.com/office/drawing/2014/main" val="20010"/>
                    </a:ext>
                  </a:extLst>
                </a:gridCol>
                <a:gridCol w="461291">
                  <a:extLst>
                    <a:ext uri="{9D8B030D-6E8A-4147-A177-3AD203B41FA5}">
                      <a16:colId xmlns:a16="http://schemas.microsoft.com/office/drawing/2014/main" val="20011"/>
                    </a:ext>
                  </a:extLst>
                </a:gridCol>
                <a:gridCol w="572135">
                  <a:extLst>
                    <a:ext uri="{9D8B030D-6E8A-4147-A177-3AD203B41FA5}">
                      <a16:colId xmlns:a16="http://schemas.microsoft.com/office/drawing/2014/main" val="20012"/>
                    </a:ext>
                  </a:extLst>
                </a:gridCol>
                <a:gridCol w="461291">
                  <a:extLst>
                    <a:ext uri="{9D8B030D-6E8A-4147-A177-3AD203B41FA5}">
                      <a16:colId xmlns:a16="http://schemas.microsoft.com/office/drawing/2014/main" val="20013"/>
                    </a:ext>
                  </a:extLst>
                </a:gridCol>
                <a:gridCol w="579300">
                  <a:extLst>
                    <a:ext uri="{9D8B030D-6E8A-4147-A177-3AD203B41FA5}">
                      <a16:colId xmlns:a16="http://schemas.microsoft.com/office/drawing/2014/main" val="20014"/>
                    </a:ext>
                  </a:extLst>
                </a:gridCol>
                <a:gridCol w="461291">
                  <a:extLst>
                    <a:ext uri="{9D8B030D-6E8A-4147-A177-3AD203B41FA5}">
                      <a16:colId xmlns:a16="http://schemas.microsoft.com/office/drawing/2014/main" val="20015"/>
                    </a:ext>
                  </a:extLst>
                </a:gridCol>
              </a:tblGrid>
              <a:tr h="348150">
                <a:tc gridSpan="16">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Scheme for Computer Science and Engineering (Data Science) Sem III (SJCEM R 24)</a:t>
                      </a:r>
                      <a:endParaRPr sz="1200" i="0" u="none" strike="noStrike"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6825">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Course Code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Vertical</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3">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Course Name</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grid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Contact Hrs</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Credit Allotted</a:t>
                      </a:r>
                      <a:endParaRPr sz="1200" i="0" u="none" strike="noStrike">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Total Credits</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gridSpan="6">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Evaluation Scheme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025">
                <a:tc v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IAE 1</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IAE 2</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ESE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CA (TW)</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OR/PR</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Total</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extLst>
                  <a:ext uri="{0D108BD9-81ED-4DB2-BD59-A6C34878D82A}">
                    <a16:rowId xmlns:a16="http://schemas.microsoft.com/office/drawing/2014/main" val="10002"/>
                  </a:ext>
                </a:extLst>
              </a:tr>
              <a:tr h="4226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Th</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Tut</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Pr</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Th</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Tut</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Pr</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51962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24CSDSPCC301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Discrete Mathematics</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962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24CSDSPCC302</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Data Structures</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962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24CSDSPCC303</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Microprocessor and Computer Architecture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3</a:t>
                      </a:r>
                      <a:endParaRPr sz="1200" dirty="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1962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24CSDSPCC304</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Database Management System</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2</a:t>
                      </a:r>
                      <a:endParaRPr sz="1200" dirty="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1962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24CSDSPCC305</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Programming Language I (C++/Java)</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4</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1962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24CSDSVEC301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VEC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Universal Human Values -2</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2</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75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701475">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24CSDSAEC301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AEC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Employability Enhancement Program – 2 (Communication)</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48150">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 </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 </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Total</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14</a:t>
                      </a:r>
                      <a:endParaRPr sz="1200" dirty="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2</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12</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14</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2</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6</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22</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100</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100</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300</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200</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75</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775</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
        <p:nvSpPr>
          <p:cNvPr id="403" name="Google Shape;403;g2e28872b20b_0_1142"/>
          <p:cNvSpPr/>
          <p:nvPr/>
        </p:nvSpPr>
        <p:spPr>
          <a:xfrm>
            <a:off x="629224" y="6454907"/>
            <a:ext cx="881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dirty="0">
                <a:solidFill>
                  <a:srgbClr val="FF0000"/>
                </a:solidFill>
                <a:latin typeface="Poppins SemiBold"/>
                <a:ea typeface="Poppins SemiBold"/>
                <a:cs typeface="Poppins SemiBold"/>
                <a:sym typeface="Poppins SemiBold"/>
              </a:rPr>
              <a:t> </a:t>
            </a:r>
            <a:endParaRPr dirty="0">
              <a:solidFill>
                <a:srgbClr val="FF0000"/>
              </a:solidFill>
              <a:latin typeface="Poppins SemiBold"/>
              <a:ea typeface="Poppins SemiBold"/>
              <a:cs typeface="Poppins SemiBold"/>
              <a:sym typeface="Poppins SemiBold"/>
            </a:endParaRPr>
          </a:p>
        </p:txBody>
      </p:sp>
      <p:sp>
        <p:nvSpPr>
          <p:cNvPr id="2" name="Footer Placeholder 1">
            <a:extLst>
              <a:ext uri="{FF2B5EF4-FFF2-40B4-BE49-F238E27FC236}">
                <a16:creationId xmlns:a16="http://schemas.microsoft.com/office/drawing/2014/main" id="{9B9D8F71-8EE7-7CCF-F86A-1D53A8C0D57C}"/>
              </a:ext>
            </a:extLst>
          </p:cNvPr>
          <p:cNvSpPr>
            <a:spLocks noGrp="1"/>
          </p:cNvSpPr>
          <p:nvPr>
            <p:ph type="ftr" idx="11"/>
          </p:nvPr>
        </p:nvSpPr>
        <p:spPr>
          <a:xfrm>
            <a:off x="4038600" y="6407098"/>
            <a:ext cx="4572000" cy="365100"/>
          </a:xfrm>
        </p:spPr>
        <p:txBody>
          <a:bodyPr/>
          <a:lstStyle/>
          <a:p>
            <a:r>
              <a:rPr lang="en-US" dirty="0"/>
              <a:t>BOS, COMPUTER SCIENCE AND ENGINEERING (DATA SCIENCE), SJCEM</a:t>
            </a:r>
          </a:p>
        </p:txBody>
      </p:sp>
    </p:spTree>
    <p:extLst>
      <p:ext uri="{BB962C8B-B14F-4D97-AF65-F5344CB8AC3E}">
        <p14:creationId xmlns:p14="http://schemas.microsoft.com/office/powerpoint/2010/main" val="382412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e28872b20b_0_11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12</a:t>
            </a:fld>
            <a:endParaRPr/>
          </a:p>
        </p:txBody>
      </p:sp>
      <p:sp>
        <p:nvSpPr>
          <p:cNvPr id="409" name="Google Shape;409;g2e28872b20b_0_1152"/>
          <p:cNvSpPr txBox="1">
            <a:spLocks noGrp="1"/>
          </p:cNvSpPr>
          <p:nvPr>
            <p:ph type="title"/>
          </p:nvPr>
        </p:nvSpPr>
        <p:spPr>
          <a:xfrm>
            <a:off x="1689950" y="182250"/>
            <a:ext cx="9246600" cy="67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275F"/>
              </a:buClr>
              <a:buSzPts val="3600"/>
              <a:buFont typeface="Poppins"/>
              <a:buNone/>
            </a:pPr>
            <a:r>
              <a:rPr lang="en-IN" sz="2400" dirty="0">
                <a:solidFill>
                  <a:srgbClr val="073763"/>
                </a:solidFill>
                <a:latin typeface="Poppins ExtraBold"/>
                <a:ea typeface="Poppins ExtraBold"/>
                <a:cs typeface="Poppins ExtraBold"/>
                <a:sym typeface="Poppins ExtraBold"/>
              </a:rPr>
              <a:t>SCHEME FOR COMPUTER SCIENCE AND  ENGINEERING (DATA SCIENCE)</a:t>
            </a:r>
            <a:endParaRPr sz="2400" dirty="0">
              <a:solidFill>
                <a:srgbClr val="073763"/>
              </a:solidFill>
              <a:latin typeface="Poppins ExtraBold"/>
              <a:ea typeface="Poppins ExtraBold"/>
              <a:cs typeface="Poppins ExtraBold"/>
              <a:sym typeface="Poppins ExtraBold"/>
            </a:endParaRPr>
          </a:p>
        </p:txBody>
      </p:sp>
      <p:sp>
        <p:nvSpPr>
          <p:cNvPr id="410" name="Google Shape;410;g2e28872b20b_0_1152"/>
          <p:cNvSpPr txBox="1"/>
          <p:nvPr/>
        </p:nvSpPr>
        <p:spPr>
          <a:xfrm>
            <a:off x="5076050" y="826861"/>
            <a:ext cx="24744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800" b="1" dirty="0">
                <a:solidFill>
                  <a:srgbClr val="741B47"/>
                </a:solidFill>
                <a:latin typeface="Poppins"/>
                <a:ea typeface="Poppins"/>
                <a:cs typeface="Poppins"/>
                <a:sym typeface="Poppins"/>
              </a:rPr>
              <a:t>SEM IV A.Y. 2024-25</a:t>
            </a:r>
            <a:endParaRPr sz="1800" b="1" dirty="0">
              <a:solidFill>
                <a:srgbClr val="741B47"/>
              </a:solidFill>
              <a:latin typeface="Poppins"/>
              <a:ea typeface="Poppins"/>
              <a:cs typeface="Poppins"/>
              <a:sym typeface="Poppins"/>
            </a:endParaRPr>
          </a:p>
        </p:txBody>
      </p:sp>
      <p:graphicFrame>
        <p:nvGraphicFramePr>
          <p:cNvPr id="411" name="Google Shape;411;g2e28872b20b_0_1152"/>
          <p:cNvGraphicFramePr/>
          <p:nvPr>
            <p:extLst/>
          </p:nvPr>
        </p:nvGraphicFramePr>
        <p:xfrm>
          <a:off x="882658" y="1392053"/>
          <a:ext cx="10471142" cy="5067877"/>
        </p:xfrm>
        <a:graphic>
          <a:graphicData uri="http://schemas.openxmlformats.org/drawingml/2006/table">
            <a:tbl>
              <a:tblPr>
                <a:noFill/>
              </a:tblPr>
              <a:tblGrid>
                <a:gridCol w="1244338">
                  <a:extLst>
                    <a:ext uri="{9D8B030D-6E8A-4147-A177-3AD203B41FA5}">
                      <a16:colId xmlns:a16="http://schemas.microsoft.com/office/drawing/2014/main" val="20000"/>
                    </a:ext>
                  </a:extLst>
                </a:gridCol>
                <a:gridCol w="627629">
                  <a:extLst>
                    <a:ext uri="{9D8B030D-6E8A-4147-A177-3AD203B41FA5}">
                      <a16:colId xmlns:a16="http://schemas.microsoft.com/office/drawing/2014/main" val="20001"/>
                    </a:ext>
                  </a:extLst>
                </a:gridCol>
                <a:gridCol w="2383175">
                  <a:extLst>
                    <a:ext uri="{9D8B030D-6E8A-4147-A177-3AD203B41FA5}">
                      <a16:colId xmlns:a16="http://schemas.microsoft.com/office/drawing/2014/main" val="20002"/>
                    </a:ext>
                  </a:extLst>
                </a:gridCol>
                <a:gridCol w="430500">
                  <a:extLst>
                    <a:ext uri="{9D8B030D-6E8A-4147-A177-3AD203B41FA5}">
                      <a16:colId xmlns:a16="http://schemas.microsoft.com/office/drawing/2014/main" val="20003"/>
                    </a:ext>
                  </a:extLst>
                </a:gridCol>
                <a:gridCol w="430500">
                  <a:extLst>
                    <a:ext uri="{9D8B030D-6E8A-4147-A177-3AD203B41FA5}">
                      <a16:colId xmlns:a16="http://schemas.microsoft.com/office/drawing/2014/main" val="20004"/>
                    </a:ext>
                  </a:extLst>
                </a:gridCol>
                <a:gridCol w="430500">
                  <a:extLst>
                    <a:ext uri="{9D8B030D-6E8A-4147-A177-3AD203B41FA5}">
                      <a16:colId xmlns:a16="http://schemas.microsoft.com/office/drawing/2014/main" val="20005"/>
                    </a:ext>
                  </a:extLst>
                </a:gridCol>
                <a:gridCol w="430500">
                  <a:extLst>
                    <a:ext uri="{9D8B030D-6E8A-4147-A177-3AD203B41FA5}">
                      <a16:colId xmlns:a16="http://schemas.microsoft.com/office/drawing/2014/main" val="20006"/>
                    </a:ext>
                  </a:extLst>
                </a:gridCol>
                <a:gridCol w="430500">
                  <a:extLst>
                    <a:ext uri="{9D8B030D-6E8A-4147-A177-3AD203B41FA5}">
                      <a16:colId xmlns:a16="http://schemas.microsoft.com/office/drawing/2014/main" val="20007"/>
                    </a:ext>
                  </a:extLst>
                </a:gridCol>
                <a:gridCol w="430500">
                  <a:extLst>
                    <a:ext uri="{9D8B030D-6E8A-4147-A177-3AD203B41FA5}">
                      <a16:colId xmlns:a16="http://schemas.microsoft.com/office/drawing/2014/main" val="20008"/>
                    </a:ext>
                  </a:extLst>
                </a:gridCol>
                <a:gridCol w="700000">
                  <a:extLst>
                    <a:ext uri="{9D8B030D-6E8A-4147-A177-3AD203B41FA5}">
                      <a16:colId xmlns:a16="http://schemas.microsoft.com/office/drawing/2014/main" val="20009"/>
                    </a:ext>
                  </a:extLst>
                </a:gridCol>
                <a:gridCol w="451500">
                  <a:extLst>
                    <a:ext uri="{9D8B030D-6E8A-4147-A177-3AD203B41FA5}">
                      <a16:colId xmlns:a16="http://schemas.microsoft.com/office/drawing/2014/main" val="20010"/>
                    </a:ext>
                  </a:extLst>
                </a:gridCol>
                <a:gridCol w="451500">
                  <a:extLst>
                    <a:ext uri="{9D8B030D-6E8A-4147-A177-3AD203B41FA5}">
                      <a16:colId xmlns:a16="http://schemas.microsoft.com/office/drawing/2014/main" val="20011"/>
                    </a:ext>
                  </a:extLst>
                </a:gridCol>
                <a:gridCol w="560000">
                  <a:extLst>
                    <a:ext uri="{9D8B030D-6E8A-4147-A177-3AD203B41FA5}">
                      <a16:colId xmlns:a16="http://schemas.microsoft.com/office/drawing/2014/main" val="20012"/>
                    </a:ext>
                  </a:extLst>
                </a:gridCol>
                <a:gridCol w="451500">
                  <a:extLst>
                    <a:ext uri="{9D8B030D-6E8A-4147-A177-3AD203B41FA5}">
                      <a16:colId xmlns:a16="http://schemas.microsoft.com/office/drawing/2014/main" val="20013"/>
                    </a:ext>
                  </a:extLst>
                </a:gridCol>
                <a:gridCol w="567000">
                  <a:extLst>
                    <a:ext uri="{9D8B030D-6E8A-4147-A177-3AD203B41FA5}">
                      <a16:colId xmlns:a16="http://schemas.microsoft.com/office/drawing/2014/main" val="20014"/>
                    </a:ext>
                  </a:extLst>
                </a:gridCol>
                <a:gridCol w="451500">
                  <a:extLst>
                    <a:ext uri="{9D8B030D-6E8A-4147-A177-3AD203B41FA5}">
                      <a16:colId xmlns:a16="http://schemas.microsoft.com/office/drawing/2014/main" val="20015"/>
                    </a:ext>
                  </a:extLst>
                </a:gridCol>
              </a:tblGrid>
              <a:tr h="313029">
                <a:tc gridSpan="16">
                  <a:txBody>
                    <a:bodyPr/>
                    <a:lstStyle/>
                    <a:p>
                      <a:pPr marL="0" marR="0" lvl="0" indent="0" algn="ctr" rtl="0">
                        <a:lnSpc>
                          <a:spcPct val="100000"/>
                        </a:lnSpc>
                        <a:spcBef>
                          <a:spcPts val="0"/>
                        </a:spcBef>
                        <a:spcAft>
                          <a:spcPts val="0"/>
                        </a:spcAft>
                        <a:buClr>
                          <a:srgbClr val="000000"/>
                        </a:buClr>
                        <a:buSzPts val="1600"/>
                        <a:buFont typeface="Calibri"/>
                        <a:buNone/>
                      </a:pPr>
                      <a:r>
                        <a:rPr lang="en-IN" sz="1200" i="0" u="none" strike="noStrike" dirty="0">
                          <a:solidFill>
                            <a:srgbClr val="FFFFFF"/>
                          </a:solidFill>
                          <a:latin typeface="Poppins SemiBold"/>
                          <a:ea typeface="Poppins SemiBold"/>
                          <a:cs typeface="Poppins SemiBold"/>
                          <a:sym typeface="Poppins SemiBold"/>
                        </a:rPr>
                        <a:t>Scheme for Computer Science and Engineering (Data Science) Sem IV (SJCEM R 24)</a:t>
                      </a:r>
                      <a:endParaRPr sz="1200" i="0" u="none" strike="noStrike"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911">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Course Code</a:t>
                      </a:r>
                      <a:endParaRPr sz="1200" i="0" u="none" strike="noStrike">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Vertical</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Course Name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grid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Contact Hrs</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Credit Allotted</a:t>
                      </a:r>
                      <a:endParaRPr sz="1200" i="0" u="none" strike="noStrike">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3">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Total Credits</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gridSpan="6">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Evaluation Scheme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0484">
                <a:tc v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IAE 1</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IAE 2</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ESE</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CA (TW)</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OR/PR</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Total</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extLst>
                  <a:ext uri="{0D108BD9-81ED-4DB2-BD59-A6C34878D82A}">
                    <a16:rowId xmlns:a16="http://schemas.microsoft.com/office/drawing/2014/main" val="10002"/>
                  </a:ext>
                </a:extLst>
              </a:tr>
              <a:tr h="3799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Th</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Tut</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Pr</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Th</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Tut</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Pr</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24CSDSPCC401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PCC</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Statistics and Probability</a:t>
                      </a:r>
                      <a:endParaRPr sz="1200" i="0" u="none" strike="noStrike">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24CSDSPCC402</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Analysis of Algorithm</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24CSDSPCC403</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Computer Networks</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24CSDSPCC404</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Operating System</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60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24CSDSPCC405</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PCC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Programming Language II (Python)</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4</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28939">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24CSDSAEC401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AEC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Employability Enhancement Program – 3 (Communication)</a:t>
                      </a:r>
                      <a:endParaRPr sz="1200">
                        <a:solidFill>
                          <a:srgbClr val="FFFFFF"/>
                        </a:solidFill>
                        <a:latin typeface="Poppins SemiBold"/>
                        <a:ea typeface="Poppins SemiBold"/>
                        <a:cs typeface="Poppins SemiBold"/>
                        <a:sym typeface="Poppins SemiBold"/>
                      </a:endParaRPr>
                    </a:p>
                  </a:txBody>
                  <a:tcPr marL="7625" marR="7625" marT="7625" marB="0" anchor="b">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24CSDSVSE401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VSEC</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Employability Enhancement Program – 4 (Technical)</a:t>
                      </a:r>
                      <a:endParaRPr sz="1200">
                        <a:solidFill>
                          <a:srgbClr val="FFFFFF"/>
                        </a:solidFill>
                        <a:latin typeface="Poppins SemiBold"/>
                        <a:ea typeface="Poppins SemiBold"/>
                        <a:cs typeface="Poppins SemiBold"/>
                        <a:sym typeface="Poppins SemiBold"/>
                      </a:endParaRPr>
                    </a:p>
                  </a:txBody>
                  <a:tcPr marL="7625" marR="7625" marT="7625" marB="0" anchor="b">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75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67213">
                <a:tc>
                  <a:txBody>
                    <a:bodyPr/>
                    <a:lstStyle/>
                    <a:p>
                      <a:pPr marL="0" marR="0" lvl="0" indent="0" algn="ctr" rtl="0">
                        <a:spcBef>
                          <a:spcPts val="0"/>
                        </a:spcBef>
                        <a:spcAft>
                          <a:spcPts val="0"/>
                        </a:spcAft>
                        <a:buNone/>
                      </a:pPr>
                      <a:r>
                        <a:rPr lang="en-IN" sz="1200" i="0" u="none" strike="noStrike" dirty="0">
                          <a:solidFill>
                            <a:srgbClr val="FFFFFF"/>
                          </a:solidFill>
                          <a:latin typeface="Poppins SemiBold"/>
                          <a:ea typeface="Poppins SemiBold"/>
                          <a:cs typeface="Poppins SemiBold"/>
                          <a:sym typeface="Poppins SemiBold"/>
                        </a:rPr>
                        <a:t>24CSDSOJT401</a:t>
                      </a:r>
                      <a:endParaRPr sz="1200" dirty="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OJT</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Internship I</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50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13029">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 </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 </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FFFFFF"/>
                          </a:solidFill>
                          <a:latin typeface="Poppins SemiBold"/>
                          <a:ea typeface="Poppins SemiBold"/>
                          <a:cs typeface="Poppins SemiBold"/>
                          <a:sym typeface="Poppins SemiBold"/>
                        </a:rPr>
                        <a:t>Total</a:t>
                      </a:r>
                      <a:endParaRPr sz="1200">
                        <a:solidFill>
                          <a:srgbClr val="FFFFFF"/>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13</a:t>
                      </a:r>
                      <a:endParaRPr sz="1200">
                        <a:solidFill>
                          <a:srgbClr val="434343"/>
                        </a:solidFill>
                        <a:latin typeface="Poppins SemiBold"/>
                        <a:ea typeface="Poppins SemiBold"/>
                        <a:cs typeface="Poppins SemiBold"/>
                        <a:sym typeface="Poppins SemiBold"/>
                      </a:endParaRPr>
                    </a:p>
                  </a:txBody>
                  <a:tcPr marL="7625" marR="7625" marT="7625" marB="0" anchor="ctr">
                    <a:lnL w="190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16</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13</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9</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22</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100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300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200</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a:solidFill>
                            <a:srgbClr val="434343"/>
                          </a:solidFill>
                          <a:latin typeface="Poppins SemiBold"/>
                          <a:ea typeface="Poppins SemiBold"/>
                          <a:cs typeface="Poppins SemiBold"/>
                          <a:sym typeface="Poppins SemiBold"/>
                        </a:rPr>
                        <a:t>75</a:t>
                      </a:r>
                      <a:endParaRPr sz="120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200" i="0" u="none" strike="noStrike" dirty="0">
                          <a:solidFill>
                            <a:srgbClr val="434343"/>
                          </a:solidFill>
                          <a:latin typeface="Poppins SemiBold"/>
                          <a:ea typeface="Poppins SemiBold"/>
                          <a:cs typeface="Poppins SemiBold"/>
                          <a:sym typeface="Poppins SemiBold"/>
                        </a:rPr>
                        <a:t>775</a:t>
                      </a:r>
                      <a:endParaRPr sz="1200" dirty="0">
                        <a:solidFill>
                          <a:srgbClr val="434343"/>
                        </a:solidFill>
                        <a:latin typeface="Poppins SemiBold"/>
                        <a:ea typeface="Poppins SemiBold"/>
                        <a:cs typeface="Poppins SemiBold"/>
                        <a:sym typeface="Poppins SemiBold"/>
                      </a:endParaRPr>
                    </a:p>
                  </a:txBody>
                  <a:tcPr marL="7625" marR="7625" marT="762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2" name="Footer Placeholder 1">
            <a:extLst>
              <a:ext uri="{FF2B5EF4-FFF2-40B4-BE49-F238E27FC236}">
                <a16:creationId xmlns:a16="http://schemas.microsoft.com/office/drawing/2014/main" id="{7074B374-E84C-90F7-B13C-1065C46C605F}"/>
              </a:ext>
            </a:extLst>
          </p:cNvPr>
          <p:cNvSpPr>
            <a:spLocks noGrp="1"/>
          </p:cNvSpPr>
          <p:nvPr>
            <p:ph type="ftr" idx="11"/>
          </p:nvPr>
        </p:nvSpPr>
        <p:spPr>
          <a:xfrm>
            <a:off x="4055649" y="6487256"/>
            <a:ext cx="4879157" cy="365100"/>
          </a:xfrm>
        </p:spPr>
        <p:txBody>
          <a:bodyPr/>
          <a:lstStyle/>
          <a:p>
            <a:r>
              <a:rPr lang="en-US" dirty="0"/>
              <a:t>BOS, COMPUTER SCIENCE AND ENGINEERING (DATA SCIENCE), SJCEM</a:t>
            </a:r>
          </a:p>
        </p:txBody>
      </p:sp>
    </p:spTree>
    <p:extLst>
      <p:ext uri="{BB962C8B-B14F-4D97-AF65-F5344CB8AC3E}">
        <p14:creationId xmlns:p14="http://schemas.microsoft.com/office/powerpoint/2010/main" val="43364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e28872b20b_0_11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13</a:t>
            </a:fld>
            <a:endParaRPr/>
          </a:p>
        </p:txBody>
      </p:sp>
      <p:sp>
        <p:nvSpPr>
          <p:cNvPr id="424" name="Google Shape;424;g2e28872b20b_0_1175"/>
          <p:cNvSpPr txBox="1">
            <a:spLocks noGrp="1"/>
          </p:cNvSpPr>
          <p:nvPr>
            <p:ph type="title"/>
          </p:nvPr>
        </p:nvSpPr>
        <p:spPr>
          <a:xfrm>
            <a:off x="1689950" y="182250"/>
            <a:ext cx="9246600" cy="67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275F"/>
              </a:buClr>
              <a:buSzPts val="3600"/>
              <a:buFont typeface="Poppins"/>
              <a:buNone/>
            </a:pPr>
            <a:r>
              <a:rPr lang="en-IN" sz="2400" dirty="0">
                <a:solidFill>
                  <a:srgbClr val="073763"/>
                </a:solidFill>
                <a:latin typeface="Poppins ExtraBold"/>
                <a:ea typeface="Poppins ExtraBold"/>
                <a:cs typeface="Poppins ExtraBold"/>
                <a:sym typeface="Poppins ExtraBold"/>
              </a:rPr>
              <a:t>SCHEME FOR COMPUTER SCIENCE AND  ENGINEERING (DATA SCIENCE)</a:t>
            </a:r>
            <a:endParaRPr sz="2400" dirty="0">
              <a:solidFill>
                <a:srgbClr val="073763"/>
              </a:solidFill>
              <a:latin typeface="Poppins ExtraBold"/>
              <a:ea typeface="Poppins ExtraBold"/>
              <a:cs typeface="Poppins ExtraBold"/>
              <a:sym typeface="Poppins ExtraBold"/>
            </a:endParaRPr>
          </a:p>
        </p:txBody>
      </p:sp>
      <p:sp>
        <p:nvSpPr>
          <p:cNvPr id="425" name="Google Shape;425;g2e28872b20b_0_1175"/>
          <p:cNvSpPr txBox="1"/>
          <p:nvPr/>
        </p:nvSpPr>
        <p:spPr>
          <a:xfrm>
            <a:off x="3528009" y="1358356"/>
            <a:ext cx="5570482"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IN" sz="1800" b="1" dirty="0">
                <a:solidFill>
                  <a:srgbClr val="741B47"/>
                </a:solidFill>
                <a:latin typeface="Poppins"/>
                <a:ea typeface="Poppins"/>
                <a:cs typeface="Poppins"/>
                <a:sym typeface="Poppins"/>
              </a:rPr>
              <a:t>SEM V SJCEM RO 24 </a:t>
            </a:r>
            <a:r>
              <a:rPr lang="en-IN" sz="1800" b="1" dirty="0">
                <a:solidFill>
                  <a:srgbClr val="FF0000"/>
                </a:solidFill>
                <a:latin typeface="Poppins"/>
                <a:ea typeface="Poppins"/>
                <a:cs typeface="Poppins"/>
                <a:sym typeface="Poppins"/>
              </a:rPr>
              <a:t>(FOR REFERENCE)</a:t>
            </a:r>
            <a:endParaRPr sz="1800" b="1" dirty="0">
              <a:solidFill>
                <a:srgbClr val="741B47"/>
              </a:solidFill>
              <a:latin typeface="Poppins"/>
              <a:ea typeface="Poppins"/>
              <a:cs typeface="Poppins"/>
              <a:sym typeface="Poppins"/>
            </a:endParaRPr>
          </a:p>
        </p:txBody>
      </p:sp>
      <p:graphicFrame>
        <p:nvGraphicFramePr>
          <p:cNvPr id="426" name="Google Shape;426;g2e28872b20b_0_1175"/>
          <p:cNvGraphicFramePr/>
          <p:nvPr>
            <p:extLst/>
          </p:nvPr>
        </p:nvGraphicFramePr>
        <p:xfrm>
          <a:off x="722614" y="2085734"/>
          <a:ext cx="10533663" cy="3767300"/>
        </p:xfrm>
        <a:graphic>
          <a:graphicData uri="http://schemas.openxmlformats.org/drawingml/2006/table">
            <a:tbl>
              <a:tblPr>
                <a:noFill/>
              </a:tblPr>
              <a:tblGrid>
                <a:gridCol w="1451728">
                  <a:extLst>
                    <a:ext uri="{9D8B030D-6E8A-4147-A177-3AD203B41FA5}">
                      <a16:colId xmlns:a16="http://schemas.microsoft.com/office/drawing/2014/main" val="20000"/>
                    </a:ext>
                  </a:extLst>
                </a:gridCol>
                <a:gridCol w="610899">
                  <a:extLst>
                    <a:ext uri="{9D8B030D-6E8A-4147-A177-3AD203B41FA5}">
                      <a16:colId xmlns:a16="http://schemas.microsoft.com/office/drawing/2014/main" val="20001"/>
                    </a:ext>
                  </a:extLst>
                </a:gridCol>
                <a:gridCol w="2071709">
                  <a:extLst>
                    <a:ext uri="{9D8B030D-6E8A-4147-A177-3AD203B41FA5}">
                      <a16:colId xmlns:a16="http://schemas.microsoft.com/office/drawing/2014/main" val="20002"/>
                    </a:ext>
                  </a:extLst>
                </a:gridCol>
                <a:gridCol w="321828">
                  <a:extLst>
                    <a:ext uri="{9D8B030D-6E8A-4147-A177-3AD203B41FA5}">
                      <a16:colId xmlns:a16="http://schemas.microsoft.com/office/drawing/2014/main" val="20003"/>
                    </a:ext>
                  </a:extLst>
                </a:gridCol>
                <a:gridCol w="482735">
                  <a:extLst>
                    <a:ext uri="{9D8B030D-6E8A-4147-A177-3AD203B41FA5}">
                      <a16:colId xmlns:a16="http://schemas.microsoft.com/office/drawing/2014/main" val="20004"/>
                    </a:ext>
                  </a:extLst>
                </a:gridCol>
                <a:gridCol w="482735">
                  <a:extLst>
                    <a:ext uri="{9D8B030D-6E8A-4147-A177-3AD203B41FA5}">
                      <a16:colId xmlns:a16="http://schemas.microsoft.com/office/drawing/2014/main" val="20005"/>
                    </a:ext>
                  </a:extLst>
                </a:gridCol>
                <a:gridCol w="482735">
                  <a:extLst>
                    <a:ext uri="{9D8B030D-6E8A-4147-A177-3AD203B41FA5}">
                      <a16:colId xmlns:a16="http://schemas.microsoft.com/office/drawing/2014/main" val="20006"/>
                    </a:ext>
                  </a:extLst>
                </a:gridCol>
                <a:gridCol w="482735">
                  <a:extLst>
                    <a:ext uri="{9D8B030D-6E8A-4147-A177-3AD203B41FA5}">
                      <a16:colId xmlns:a16="http://schemas.microsoft.com/office/drawing/2014/main" val="20007"/>
                    </a:ext>
                  </a:extLst>
                </a:gridCol>
                <a:gridCol w="482735">
                  <a:extLst>
                    <a:ext uri="{9D8B030D-6E8A-4147-A177-3AD203B41FA5}">
                      <a16:colId xmlns:a16="http://schemas.microsoft.com/office/drawing/2014/main" val="20008"/>
                    </a:ext>
                  </a:extLst>
                </a:gridCol>
                <a:gridCol w="618902">
                  <a:extLst>
                    <a:ext uri="{9D8B030D-6E8A-4147-A177-3AD203B41FA5}">
                      <a16:colId xmlns:a16="http://schemas.microsoft.com/office/drawing/2014/main" val="20009"/>
                    </a:ext>
                  </a:extLst>
                </a:gridCol>
                <a:gridCol w="507487">
                  <a:extLst>
                    <a:ext uri="{9D8B030D-6E8A-4147-A177-3AD203B41FA5}">
                      <a16:colId xmlns:a16="http://schemas.microsoft.com/office/drawing/2014/main" val="20010"/>
                    </a:ext>
                  </a:extLst>
                </a:gridCol>
                <a:gridCol w="507487">
                  <a:extLst>
                    <a:ext uri="{9D8B030D-6E8A-4147-A177-3AD203B41FA5}">
                      <a16:colId xmlns:a16="http://schemas.microsoft.com/office/drawing/2014/main" val="20011"/>
                    </a:ext>
                  </a:extLst>
                </a:gridCol>
                <a:gridCol w="507487">
                  <a:extLst>
                    <a:ext uri="{9D8B030D-6E8A-4147-A177-3AD203B41FA5}">
                      <a16:colId xmlns:a16="http://schemas.microsoft.com/office/drawing/2014/main" val="20012"/>
                    </a:ext>
                  </a:extLst>
                </a:gridCol>
                <a:gridCol w="507487">
                  <a:extLst>
                    <a:ext uri="{9D8B030D-6E8A-4147-A177-3AD203B41FA5}">
                      <a16:colId xmlns:a16="http://schemas.microsoft.com/office/drawing/2014/main" val="20013"/>
                    </a:ext>
                  </a:extLst>
                </a:gridCol>
                <a:gridCol w="507487">
                  <a:extLst>
                    <a:ext uri="{9D8B030D-6E8A-4147-A177-3AD203B41FA5}">
                      <a16:colId xmlns:a16="http://schemas.microsoft.com/office/drawing/2014/main" val="20014"/>
                    </a:ext>
                  </a:extLst>
                </a:gridCol>
                <a:gridCol w="507487">
                  <a:extLst>
                    <a:ext uri="{9D8B030D-6E8A-4147-A177-3AD203B41FA5}">
                      <a16:colId xmlns:a16="http://schemas.microsoft.com/office/drawing/2014/main" val="20015"/>
                    </a:ext>
                  </a:extLst>
                </a:gridCol>
              </a:tblGrid>
              <a:tr h="185275">
                <a:tc rowSpan="3">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Course Code</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3">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Vertical</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3">
                  <a:txBody>
                    <a:bodyPr/>
                    <a:lstStyle/>
                    <a:p>
                      <a:pPr marL="0" marR="0" lvl="0" indent="0" algn="ctr" rtl="0">
                        <a:spcBef>
                          <a:spcPts val="0"/>
                        </a:spcBef>
                        <a:spcAft>
                          <a:spcPts val="0"/>
                        </a:spcAft>
                        <a:buNone/>
                      </a:pPr>
                      <a:r>
                        <a:rPr lang="en-IN" sz="1000" dirty="0">
                          <a:solidFill>
                            <a:srgbClr val="FFFFFF"/>
                          </a:solidFill>
                          <a:latin typeface="Poppins SemiBold"/>
                          <a:ea typeface="Poppins SemiBold"/>
                          <a:cs typeface="Poppins SemiBold"/>
                          <a:sym typeface="Poppins SemiBold"/>
                        </a:rPr>
                        <a:t>Course Name</a:t>
                      </a:r>
                      <a:endParaRPr sz="1000"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gridSpan="3">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Contact Hrs</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Credit Allotted</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3">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Total Credits</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gridSpan="6">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Evaluation Scheme</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775">
                <a:tc v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IAE 1</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IAE 2</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ESE</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CA (TW)</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OR/PR</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Total</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extLst>
                  <a:ext uri="{0D108BD9-81ED-4DB2-BD59-A6C34878D82A}">
                    <a16:rowId xmlns:a16="http://schemas.microsoft.com/office/drawing/2014/main" val="10001"/>
                  </a:ext>
                </a:extLst>
              </a:tr>
              <a:tr h="3048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Th</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Tut</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Pr</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Th</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Tut</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Pr</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24CSDSPCC501</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Computer Network</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60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24CSDSPCC502</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Web Computing</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4</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60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150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24CSDSPCC503</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Artificial Intelligence</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4</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60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150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24CSDSPCC504</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Data Warehousing &amp; Mining</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dirty="0">
                          <a:solidFill>
                            <a:srgbClr val="434343"/>
                          </a:solidFill>
                          <a:latin typeface="Poppins SemiBold"/>
                          <a:ea typeface="Poppins SemiBold"/>
                          <a:cs typeface="Poppins SemiBold"/>
                          <a:sym typeface="Poppins SemiBold"/>
                        </a:rPr>
                        <a:t>-</a:t>
                      </a:r>
                      <a:endParaRPr sz="1000" dirty="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4</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60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150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24CSDSDLO501X</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PCE</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US" sz="1200" b="0" i="0" u="none" strike="noStrike" dirty="0">
                          <a:solidFill>
                            <a:schemeClr val="bg1"/>
                          </a:solidFill>
                          <a:effectLst/>
                          <a:latin typeface="Poppins SemiBold" panose="00000700000000000000" pitchFamily="2" charset="0"/>
                          <a:cs typeface="Poppins SemiBold" panose="00000700000000000000" pitchFamily="2" charset="0"/>
                        </a:rPr>
                        <a:t>Department Level Optional Course 1</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60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100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24CSDSVSEC501 </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VSEC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Employability Enhancement Program – 5 (EEP – 5)</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dirty="0">
                          <a:solidFill>
                            <a:srgbClr val="434343"/>
                          </a:solidFill>
                          <a:latin typeface="Poppins SemiBold"/>
                          <a:ea typeface="Poppins SemiBold"/>
                          <a:cs typeface="Poppins SemiBold"/>
                          <a:sym typeface="Poppins SemiBold"/>
                        </a:rPr>
                        <a:t>6</a:t>
                      </a:r>
                      <a:endParaRPr sz="1000" dirty="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50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50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06525">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24CSDSVSEC501</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VSEC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US" sz="1200" b="0" i="0" u="none" strike="noStrike" dirty="0">
                          <a:solidFill>
                            <a:schemeClr val="bg1"/>
                          </a:solidFill>
                          <a:effectLst/>
                          <a:latin typeface="Poppins SemiBold" panose="00000700000000000000" pitchFamily="2" charset="0"/>
                          <a:cs typeface="Poppins SemiBold" panose="00000700000000000000" pitchFamily="2" charset="0"/>
                        </a:rPr>
                        <a:t>Skill Based Lab with Mini Project</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50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6775">
                <a:tc>
                  <a:txBody>
                    <a:bodyPr/>
                    <a:lstStyle/>
                    <a:p>
                      <a:pPr marL="0" marR="0" lvl="0" indent="0" algn="l" rtl="0">
                        <a:spcBef>
                          <a:spcPts val="0"/>
                        </a:spcBef>
                        <a:spcAft>
                          <a:spcPts val="0"/>
                        </a:spcAft>
                        <a:buNone/>
                      </a:pP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l" rtl="0">
                        <a:spcBef>
                          <a:spcPts val="0"/>
                        </a:spcBef>
                        <a:spcAft>
                          <a:spcPts val="0"/>
                        </a:spcAft>
                        <a:buNone/>
                      </a:pP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FFFFFF"/>
                          </a:solidFill>
                          <a:latin typeface="Poppins SemiBold"/>
                          <a:ea typeface="Poppins SemiBold"/>
                          <a:cs typeface="Poppins SemiBold"/>
                          <a:sym typeface="Poppins SemiBold"/>
                        </a:rPr>
                        <a:t>Total</a:t>
                      </a:r>
                      <a:endParaRPr sz="100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15</a:t>
                      </a:r>
                      <a:endParaRPr sz="1000">
                        <a:solidFill>
                          <a:srgbClr val="434343"/>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8</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7</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22</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100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100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300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175</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a:solidFill>
                            <a:srgbClr val="434343"/>
                          </a:solidFill>
                          <a:latin typeface="Poppins SemiBold"/>
                          <a:ea typeface="Poppins SemiBold"/>
                          <a:cs typeface="Poppins SemiBold"/>
                          <a:sym typeface="Poppins SemiBold"/>
                        </a:rPr>
                        <a:t>100</a:t>
                      </a:r>
                      <a:endParaRPr sz="100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dirty="0">
                          <a:solidFill>
                            <a:srgbClr val="434343"/>
                          </a:solidFill>
                          <a:latin typeface="Poppins SemiBold"/>
                          <a:ea typeface="Poppins SemiBold"/>
                          <a:cs typeface="Poppins SemiBold"/>
                          <a:sym typeface="Poppins SemiBold"/>
                        </a:rPr>
                        <a:t>775</a:t>
                      </a:r>
                      <a:endParaRPr sz="1000" dirty="0">
                        <a:solidFill>
                          <a:srgbClr val="434343"/>
                        </a:solidFill>
                        <a:latin typeface="Poppins SemiBold"/>
                        <a:ea typeface="Poppins SemiBold"/>
                        <a:cs typeface="Poppins SemiBold"/>
                        <a:sym typeface="Poppins SemiBold"/>
                      </a:endParaRPr>
                    </a:p>
                  </a:txBody>
                  <a:tcPr marL="15175" marR="151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
        <p:nvSpPr>
          <p:cNvPr id="2" name="Footer Placeholder 1">
            <a:extLst>
              <a:ext uri="{FF2B5EF4-FFF2-40B4-BE49-F238E27FC236}">
                <a16:creationId xmlns:a16="http://schemas.microsoft.com/office/drawing/2014/main" id="{3D8BEC9A-64AB-0A78-F523-152D058B5866}"/>
              </a:ext>
            </a:extLst>
          </p:cNvPr>
          <p:cNvSpPr>
            <a:spLocks noGrp="1"/>
          </p:cNvSpPr>
          <p:nvPr>
            <p:ph type="ftr" idx="11"/>
          </p:nvPr>
        </p:nvSpPr>
        <p:spPr>
          <a:xfrm>
            <a:off x="4038600" y="6356350"/>
            <a:ext cx="4572000" cy="365100"/>
          </a:xfrm>
        </p:spPr>
        <p:txBody>
          <a:bodyPr/>
          <a:lstStyle/>
          <a:p>
            <a:r>
              <a:rPr lang="en-US" dirty="0"/>
              <a:t>BOS, COMPUTER SCIENCE AND ENGINEERING (DATA SCIENCE), SJCEM</a:t>
            </a:r>
          </a:p>
        </p:txBody>
      </p:sp>
    </p:spTree>
    <p:extLst>
      <p:ext uri="{BB962C8B-B14F-4D97-AF65-F5344CB8AC3E}">
        <p14:creationId xmlns:p14="http://schemas.microsoft.com/office/powerpoint/2010/main" val="70500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e28872b20b_0_11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14</a:t>
            </a:fld>
            <a:endParaRPr/>
          </a:p>
        </p:txBody>
      </p:sp>
      <p:sp>
        <p:nvSpPr>
          <p:cNvPr id="426" name="Google Shape;426;g2e28872b20b_0_1175"/>
          <p:cNvSpPr txBox="1">
            <a:spLocks noGrp="1"/>
          </p:cNvSpPr>
          <p:nvPr>
            <p:ph type="title"/>
          </p:nvPr>
        </p:nvSpPr>
        <p:spPr>
          <a:xfrm>
            <a:off x="1680524" y="406208"/>
            <a:ext cx="9246600" cy="670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1275F"/>
              </a:buClr>
              <a:buSzPts val="3600"/>
              <a:buFont typeface="Poppins"/>
              <a:buNone/>
            </a:pPr>
            <a:r>
              <a:rPr lang="en-IN" sz="3600" dirty="0">
                <a:solidFill>
                  <a:srgbClr val="073763"/>
                </a:solidFill>
                <a:latin typeface="Poppins ExtraBold"/>
                <a:ea typeface="Poppins ExtraBold"/>
                <a:cs typeface="Poppins ExtraBold"/>
                <a:sym typeface="Poppins ExtraBold"/>
              </a:rPr>
              <a:t>SCHEME FOR COMPUTER SCIENCE AND  ENGINEERING (DATA SCIENCE)</a:t>
            </a:r>
            <a:endParaRPr sz="3600" dirty="0">
              <a:solidFill>
                <a:srgbClr val="073763"/>
              </a:solidFill>
              <a:latin typeface="Poppins ExtraBold"/>
              <a:ea typeface="Poppins ExtraBold"/>
              <a:cs typeface="Poppins ExtraBold"/>
              <a:sym typeface="Poppins ExtraBold"/>
            </a:endParaRPr>
          </a:p>
        </p:txBody>
      </p:sp>
      <p:sp>
        <p:nvSpPr>
          <p:cNvPr id="427" name="Google Shape;427;g2e28872b20b_0_1175"/>
          <p:cNvSpPr txBox="1"/>
          <p:nvPr/>
        </p:nvSpPr>
        <p:spPr>
          <a:xfrm>
            <a:off x="2848303" y="1946414"/>
            <a:ext cx="6495393"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1" i="0" u="none" strike="noStrike" cap="none" dirty="0">
                <a:solidFill>
                  <a:srgbClr val="741B47"/>
                </a:solidFill>
                <a:latin typeface="Poppins"/>
                <a:ea typeface="Poppins"/>
                <a:cs typeface="Poppins"/>
                <a:sym typeface="Poppins"/>
              </a:rPr>
              <a:t>SEM </a:t>
            </a:r>
            <a:r>
              <a:rPr lang="en-IN" sz="1800" b="1" dirty="0">
                <a:solidFill>
                  <a:srgbClr val="741B47"/>
                </a:solidFill>
                <a:latin typeface="Poppins"/>
                <a:ea typeface="Poppins"/>
                <a:cs typeface="Poppins"/>
                <a:sym typeface="Poppins"/>
              </a:rPr>
              <a:t>V</a:t>
            </a:r>
            <a:r>
              <a:rPr lang="en-IN" sz="1800" b="1" i="0" u="none" strike="noStrike" cap="none" dirty="0">
                <a:solidFill>
                  <a:srgbClr val="741B47"/>
                </a:solidFill>
                <a:latin typeface="Poppins"/>
                <a:ea typeface="Poppins"/>
                <a:cs typeface="Poppins"/>
                <a:sym typeface="Poppins"/>
              </a:rPr>
              <a:t> SJCEM RO 24 </a:t>
            </a:r>
            <a:r>
              <a:rPr lang="en-IN" sz="1800" b="1" dirty="0">
                <a:solidFill>
                  <a:srgbClr val="FF0000"/>
                </a:solidFill>
                <a:latin typeface="Poppins"/>
                <a:ea typeface="Poppins"/>
                <a:cs typeface="Poppins"/>
                <a:sym typeface="Poppins"/>
              </a:rPr>
              <a:t>(FOR REFERENCE)</a:t>
            </a:r>
            <a:endParaRPr sz="1800" b="1" i="0" u="none" strike="noStrike" cap="none" dirty="0">
              <a:solidFill>
                <a:srgbClr val="741B47"/>
              </a:solidFill>
              <a:latin typeface="Poppins"/>
              <a:ea typeface="Poppins"/>
              <a:cs typeface="Poppins"/>
              <a:sym typeface="Poppins"/>
            </a:endParaRPr>
          </a:p>
        </p:txBody>
      </p:sp>
      <p:graphicFrame>
        <p:nvGraphicFramePr>
          <p:cNvPr id="2" name="Table 1"/>
          <p:cNvGraphicFramePr>
            <a:graphicFrameLocks noGrp="1"/>
          </p:cNvGraphicFramePr>
          <p:nvPr>
            <p:extLst/>
          </p:nvPr>
        </p:nvGraphicFramePr>
        <p:xfrm>
          <a:off x="824459" y="2852774"/>
          <a:ext cx="10529341" cy="2421056"/>
        </p:xfrm>
        <a:graphic>
          <a:graphicData uri="http://schemas.openxmlformats.org/drawingml/2006/table">
            <a:tbl>
              <a:tblPr>
                <a:noFill/>
              </a:tblPr>
              <a:tblGrid>
                <a:gridCol w="2509666">
                  <a:extLst>
                    <a:ext uri="{9D8B030D-6E8A-4147-A177-3AD203B41FA5}">
                      <a16:colId xmlns:a16="http://schemas.microsoft.com/office/drawing/2014/main" val="2412247366"/>
                    </a:ext>
                  </a:extLst>
                </a:gridCol>
                <a:gridCol w="1918544">
                  <a:extLst>
                    <a:ext uri="{9D8B030D-6E8A-4147-A177-3AD203B41FA5}">
                      <a16:colId xmlns:a16="http://schemas.microsoft.com/office/drawing/2014/main" val="2161702304"/>
                    </a:ext>
                  </a:extLst>
                </a:gridCol>
                <a:gridCol w="6101131">
                  <a:extLst>
                    <a:ext uri="{9D8B030D-6E8A-4147-A177-3AD203B41FA5}">
                      <a16:colId xmlns:a16="http://schemas.microsoft.com/office/drawing/2014/main" val="2119119189"/>
                    </a:ext>
                  </a:extLst>
                </a:gridCol>
              </a:tblGrid>
              <a:tr h="775592">
                <a:tc>
                  <a:txBody>
                    <a:bodyPr/>
                    <a:lstStyle/>
                    <a:p>
                      <a:pPr algn="ctr" rtl="0" fontAlgn="ctr"/>
                      <a:r>
                        <a:rPr lang="en-IN" sz="1600" b="0" i="0" u="none" strike="noStrike" cap="none" dirty="0">
                          <a:solidFill>
                            <a:srgbClr val="FFFFFF"/>
                          </a:solidFill>
                          <a:latin typeface="Poppins SemiBold"/>
                          <a:ea typeface="Poppins SemiBold"/>
                          <a:cs typeface="Poppins SemiBold"/>
                          <a:sym typeface="Arial"/>
                        </a:rPr>
                        <a:t>DLOC </a:t>
                      </a:r>
                    </a:p>
                  </a:txBody>
                  <a:tcPr marL="22860" marR="2286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algn="ctr" rtl="0" fontAlgn="ctr"/>
                      <a:r>
                        <a:rPr lang="en-IN" sz="1600" b="0" i="0" u="none" strike="noStrike" cap="none" dirty="0">
                          <a:solidFill>
                            <a:srgbClr val="FFFFFF"/>
                          </a:solidFill>
                          <a:latin typeface="Poppins SemiBold"/>
                          <a:ea typeface="Poppins SemiBold"/>
                          <a:cs typeface="Poppins SemiBold"/>
                          <a:sym typeface="Arial"/>
                        </a:rPr>
                        <a:t>Code</a:t>
                      </a:r>
                    </a:p>
                  </a:txBody>
                  <a:tcPr marL="22860" marR="2286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73763"/>
                    </a:solidFill>
                  </a:tcPr>
                </a:tc>
                <a:tc>
                  <a:txBody>
                    <a:bodyPr/>
                    <a:lstStyle/>
                    <a:p>
                      <a:pPr algn="ctr" rtl="0" fontAlgn="ctr"/>
                      <a:r>
                        <a:rPr lang="en-IN" sz="1600" b="0" i="0" u="none" strike="noStrike" cap="none" dirty="0">
                          <a:solidFill>
                            <a:srgbClr val="FFFFFF"/>
                          </a:solidFill>
                          <a:latin typeface="Poppins SemiBold"/>
                          <a:ea typeface="Poppins SemiBold"/>
                          <a:cs typeface="Poppins SemiBold"/>
                          <a:sym typeface="Arial"/>
                        </a:rPr>
                        <a:t>Course</a:t>
                      </a:r>
                    </a:p>
                  </a:txBody>
                  <a:tcPr marL="22860" marR="2286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73763"/>
                    </a:solidFill>
                  </a:tcPr>
                </a:tc>
                <a:extLst>
                  <a:ext uri="{0D108BD9-81ED-4DB2-BD59-A6C34878D82A}">
                    <a16:rowId xmlns:a16="http://schemas.microsoft.com/office/drawing/2014/main" val="1775500394"/>
                  </a:ext>
                </a:extLst>
              </a:tr>
              <a:tr h="548488">
                <a:tc rowSpan="3">
                  <a:txBody>
                    <a:bodyPr/>
                    <a:lstStyle/>
                    <a:p>
                      <a:pPr algn="ctr" rtl="0" fontAlgn="ctr"/>
                      <a:r>
                        <a:rPr lang="en-US" sz="1600" b="0" i="0" u="none" strike="noStrike" cap="none" dirty="0">
                          <a:solidFill>
                            <a:srgbClr val="FFFFFF"/>
                          </a:solidFill>
                          <a:latin typeface="Poppins SemiBold"/>
                          <a:ea typeface="Poppins SemiBold"/>
                          <a:cs typeface="Poppins SemiBold"/>
                          <a:sym typeface="Arial"/>
                        </a:rPr>
                        <a:t>DLOC 1</a:t>
                      </a:r>
                      <a:endParaRPr lang="en-IN" sz="1600" b="0" i="0" u="none" strike="noStrike" cap="none" dirty="0">
                        <a:solidFill>
                          <a:srgbClr val="FFFFFF"/>
                        </a:solidFill>
                        <a:latin typeface="Poppins SemiBold"/>
                        <a:ea typeface="Poppins SemiBold"/>
                        <a:cs typeface="Poppins SemiBold"/>
                        <a:sym typeface="Arial"/>
                      </a:endParaRPr>
                    </a:p>
                  </a:txBody>
                  <a:tcPr marL="15179" marR="15179" marT="0" marB="0" anchor="ctr">
                    <a:lnL w="19050" cap="flat" cmpd="sng">
                      <a:solidFill>
                        <a:srgbClr val="FFFFFF"/>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algn="ctr" rtl="0" fontAlgn="ctr"/>
                      <a:r>
                        <a:rPr lang="en-US" sz="1600" b="0" i="0" u="none" strike="noStrike" cap="none" dirty="0">
                          <a:solidFill>
                            <a:schemeClr val="tx1"/>
                          </a:solidFill>
                          <a:latin typeface="Poppins SemiBold"/>
                          <a:ea typeface="Poppins SemiBold"/>
                          <a:cs typeface="Poppins SemiBold"/>
                          <a:sym typeface="Arial"/>
                        </a:rPr>
                        <a:t>24CSDSDLO5011</a:t>
                      </a:r>
                      <a:endParaRPr lang="en-IN" sz="1600" b="0" i="0" u="none" strike="noStrike" cap="none" dirty="0">
                        <a:solidFill>
                          <a:schemeClr val="tx1"/>
                        </a:solidFill>
                        <a:latin typeface="Poppins SemiBold"/>
                        <a:ea typeface="Poppins SemiBold"/>
                        <a:cs typeface="Poppins SemiBold"/>
                        <a:sym typeface="Arial"/>
                      </a:endParaRP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IN" sz="1600" b="0" i="0" u="none" strike="noStrike" cap="none" dirty="0">
                          <a:solidFill>
                            <a:schemeClr val="tx1"/>
                          </a:solidFill>
                          <a:latin typeface="Poppins SemiBold"/>
                          <a:ea typeface="Poppins SemiBold"/>
                          <a:cs typeface="Poppins SemiBold"/>
                          <a:sym typeface="Arial"/>
                        </a:rPr>
                        <a:t>Probabilistic Graphical Models</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034919"/>
                  </a:ext>
                </a:extLst>
              </a:tr>
              <a:tr h="548488">
                <a:tc vMerge="1">
                  <a:txBody>
                    <a:bodyPr/>
                    <a:lstStyle/>
                    <a:p>
                      <a:pPr algn="ctr" rtl="0" fontAlgn="ctr"/>
                      <a:endParaRPr lang="en-IN" sz="1000" b="0" i="0" u="none" strike="noStrike" cap="none" dirty="0">
                        <a:solidFill>
                          <a:srgbClr val="FFFFFF"/>
                        </a:solidFill>
                        <a:latin typeface="Poppins SemiBold"/>
                        <a:ea typeface="Poppins SemiBold"/>
                        <a:cs typeface="Poppins SemiBold"/>
                        <a:sym typeface="Arial"/>
                      </a:endParaRPr>
                    </a:p>
                  </a:txBody>
                  <a:tcPr marL="15179" marR="15179"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cap="none" dirty="0">
                          <a:solidFill>
                            <a:schemeClr val="tx1"/>
                          </a:solidFill>
                          <a:latin typeface="Poppins SemiBold"/>
                          <a:ea typeface="Poppins SemiBold"/>
                          <a:cs typeface="Poppins SemiBold"/>
                          <a:sym typeface="Arial"/>
                        </a:rPr>
                        <a:t>24CSDSDLO501</a:t>
                      </a:r>
                      <a:r>
                        <a:rPr lang="en-IN" sz="1600" b="0" i="0" u="none" strike="noStrike" cap="none" dirty="0">
                          <a:solidFill>
                            <a:schemeClr val="tx1"/>
                          </a:solidFill>
                          <a:latin typeface="Poppins SemiBold"/>
                          <a:ea typeface="Poppins SemiBold"/>
                          <a:cs typeface="Poppins SemiBold"/>
                          <a:sym typeface="Arial"/>
                        </a:rPr>
                        <a:t>2</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IN" sz="1600" b="0" i="0" u="none" strike="noStrike" cap="none" dirty="0">
                          <a:solidFill>
                            <a:schemeClr val="tx1"/>
                          </a:solidFill>
                          <a:latin typeface="Poppins SemiBold"/>
                          <a:ea typeface="Poppins SemiBold"/>
                          <a:cs typeface="Poppins SemiBold"/>
                          <a:sym typeface="Arial"/>
                        </a:rPr>
                        <a:t>Internet Programming</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548307"/>
                  </a:ext>
                </a:extLst>
              </a:tr>
              <a:tr h="548488">
                <a:tc vMerge="1">
                  <a:txBody>
                    <a:bodyPr/>
                    <a:lstStyle/>
                    <a:p>
                      <a:pPr algn="ctr" rtl="0" fontAlgn="ctr"/>
                      <a:endParaRPr lang="en-IN" sz="1000" b="0" i="0" u="none" strike="noStrike" cap="none" dirty="0">
                        <a:solidFill>
                          <a:srgbClr val="FFFFFF"/>
                        </a:solidFill>
                        <a:latin typeface="Poppins SemiBold"/>
                        <a:ea typeface="Poppins SemiBold"/>
                        <a:cs typeface="Poppins SemiBold"/>
                        <a:sym typeface="Arial"/>
                      </a:endParaRPr>
                    </a:p>
                  </a:txBody>
                  <a:tcPr marL="15179" marR="15179"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cap="none" dirty="0">
                          <a:solidFill>
                            <a:schemeClr val="tx1"/>
                          </a:solidFill>
                          <a:latin typeface="Poppins SemiBold"/>
                          <a:ea typeface="Poppins SemiBold"/>
                          <a:cs typeface="Poppins SemiBold"/>
                          <a:sym typeface="Arial"/>
                        </a:rPr>
                        <a:t>24CSDSDLO501</a:t>
                      </a:r>
                      <a:r>
                        <a:rPr lang="en-IN" sz="1600" b="0" i="0" u="none" strike="noStrike" cap="none" dirty="0">
                          <a:solidFill>
                            <a:schemeClr val="tx1"/>
                          </a:solidFill>
                          <a:latin typeface="Poppins SemiBold"/>
                          <a:ea typeface="Poppins SemiBold"/>
                          <a:cs typeface="Poppins SemiBold"/>
                          <a:sym typeface="Arial"/>
                        </a:rPr>
                        <a:t>3</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IN" sz="1600" b="0" i="0" u="none" strike="noStrike" cap="none" dirty="0">
                          <a:solidFill>
                            <a:schemeClr val="tx1"/>
                          </a:solidFill>
                          <a:latin typeface="Poppins SemiBold"/>
                          <a:ea typeface="Poppins SemiBold"/>
                          <a:cs typeface="Poppins SemiBold"/>
                          <a:sym typeface="Arial"/>
                        </a:rPr>
                        <a:t>Advance Database Management System</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9926109"/>
                  </a:ext>
                </a:extLst>
              </a:tr>
            </a:tbl>
          </a:graphicData>
        </a:graphic>
      </p:graphicFrame>
      <p:sp>
        <p:nvSpPr>
          <p:cNvPr id="3" name="Footer Placeholder 2">
            <a:extLst>
              <a:ext uri="{FF2B5EF4-FFF2-40B4-BE49-F238E27FC236}">
                <a16:creationId xmlns:a16="http://schemas.microsoft.com/office/drawing/2014/main" id="{78BEEA4D-E6FF-233B-E21A-157C539CA186}"/>
              </a:ext>
            </a:extLst>
          </p:cNvPr>
          <p:cNvSpPr>
            <a:spLocks noGrp="1"/>
          </p:cNvSpPr>
          <p:nvPr>
            <p:ph type="ftr" idx="11"/>
          </p:nvPr>
        </p:nvSpPr>
        <p:spPr>
          <a:xfrm>
            <a:off x="4038599" y="6356350"/>
            <a:ext cx="4794315" cy="365100"/>
          </a:xfrm>
        </p:spPr>
        <p:txBody>
          <a:bodyPr/>
          <a:lstStyle/>
          <a:p>
            <a:r>
              <a:rPr lang="en-US" dirty="0"/>
              <a:t>BOS, COMPUTER SCIENCE AND ENGINEERING (DATA SCIENCE), SJCEM</a:t>
            </a:r>
          </a:p>
        </p:txBody>
      </p:sp>
    </p:spTree>
    <p:extLst>
      <p:ext uri="{BB962C8B-B14F-4D97-AF65-F5344CB8AC3E}">
        <p14:creationId xmlns:p14="http://schemas.microsoft.com/office/powerpoint/2010/main" val="96936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e28872b20b_0_11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15</a:t>
            </a:fld>
            <a:endParaRPr/>
          </a:p>
        </p:txBody>
      </p:sp>
      <p:sp>
        <p:nvSpPr>
          <p:cNvPr id="434" name="Google Shape;434;g2e28872b20b_0_1186"/>
          <p:cNvSpPr txBox="1">
            <a:spLocks noGrp="1"/>
          </p:cNvSpPr>
          <p:nvPr>
            <p:ph type="title"/>
          </p:nvPr>
        </p:nvSpPr>
        <p:spPr>
          <a:xfrm>
            <a:off x="1689950" y="182250"/>
            <a:ext cx="9246600" cy="670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1275F"/>
              </a:buClr>
              <a:buSzPts val="3600"/>
              <a:buFont typeface="Poppins"/>
              <a:buNone/>
            </a:pPr>
            <a:r>
              <a:rPr lang="en-IN" sz="2400" dirty="0">
                <a:solidFill>
                  <a:srgbClr val="073763"/>
                </a:solidFill>
                <a:latin typeface="Poppins ExtraBold"/>
                <a:ea typeface="Poppins ExtraBold"/>
                <a:cs typeface="Poppins ExtraBold"/>
                <a:sym typeface="Poppins ExtraBold"/>
              </a:rPr>
              <a:t>SCHEME FOR COMPUTER SCIENCE AND  ENGINEERING (DATA SCIENCE)</a:t>
            </a:r>
            <a:endParaRPr sz="2400" dirty="0">
              <a:solidFill>
                <a:srgbClr val="073763"/>
              </a:solidFill>
              <a:latin typeface="Poppins ExtraBold"/>
              <a:ea typeface="Poppins ExtraBold"/>
              <a:cs typeface="Poppins ExtraBold"/>
              <a:sym typeface="Poppins ExtraBold"/>
            </a:endParaRPr>
          </a:p>
        </p:txBody>
      </p:sp>
      <p:sp>
        <p:nvSpPr>
          <p:cNvPr id="435" name="Google Shape;435;g2e28872b20b_0_1186"/>
          <p:cNvSpPr txBox="1"/>
          <p:nvPr/>
        </p:nvSpPr>
        <p:spPr>
          <a:xfrm>
            <a:off x="4913158" y="1204092"/>
            <a:ext cx="2626082" cy="365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IN" sz="1800" b="1" dirty="0">
                <a:solidFill>
                  <a:srgbClr val="741B47"/>
                </a:solidFill>
                <a:latin typeface="Poppins"/>
                <a:ea typeface="Poppins"/>
                <a:cs typeface="Poppins"/>
                <a:sym typeface="Poppins"/>
              </a:rPr>
              <a:t>SEM VI SJCEM RO 24</a:t>
            </a:r>
            <a:endParaRPr sz="1800" b="1" dirty="0">
              <a:solidFill>
                <a:srgbClr val="741B47"/>
              </a:solidFill>
              <a:latin typeface="Poppins"/>
              <a:ea typeface="Poppins"/>
              <a:cs typeface="Poppins"/>
              <a:sym typeface="Poppins"/>
            </a:endParaRPr>
          </a:p>
        </p:txBody>
      </p:sp>
      <p:graphicFrame>
        <p:nvGraphicFramePr>
          <p:cNvPr id="436" name="Google Shape;436;g2e28872b20b_0_1186"/>
          <p:cNvGraphicFramePr/>
          <p:nvPr>
            <p:extLst/>
          </p:nvPr>
        </p:nvGraphicFramePr>
        <p:xfrm>
          <a:off x="866874" y="1869216"/>
          <a:ext cx="10458252" cy="4306300"/>
        </p:xfrm>
        <a:graphic>
          <a:graphicData uri="http://schemas.openxmlformats.org/drawingml/2006/table">
            <a:tbl>
              <a:tblPr>
                <a:noFill/>
              </a:tblPr>
              <a:tblGrid>
                <a:gridCol w="1602557">
                  <a:extLst>
                    <a:ext uri="{9D8B030D-6E8A-4147-A177-3AD203B41FA5}">
                      <a16:colId xmlns:a16="http://schemas.microsoft.com/office/drawing/2014/main" val="20000"/>
                    </a:ext>
                  </a:extLst>
                </a:gridCol>
                <a:gridCol w="622169">
                  <a:extLst>
                    <a:ext uri="{9D8B030D-6E8A-4147-A177-3AD203B41FA5}">
                      <a16:colId xmlns:a16="http://schemas.microsoft.com/office/drawing/2014/main" val="20001"/>
                    </a:ext>
                  </a:extLst>
                </a:gridCol>
                <a:gridCol w="2084035">
                  <a:extLst>
                    <a:ext uri="{9D8B030D-6E8A-4147-A177-3AD203B41FA5}">
                      <a16:colId xmlns:a16="http://schemas.microsoft.com/office/drawing/2014/main" val="20002"/>
                    </a:ext>
                  </a:extLst>
                </a:gridCol>
                <a:gridCol w="452494">
                  <a:extLst>
                    <a:ext uri="{9D8B030D-6E8A-4147-A177-3AD203B41FA5}">
                      <a16:colId xmlns:a16="http://schemas.microsoft.com/office/drawing/2014/main" val="20003"/>
                    </a:ext>
                  </a:extLst>
                </a:gridCol>
                <a:gridCol w="452494">
                  <a:extLst>
                    <a:ext uri="{9D8B030D-6E8A-4147-A177-3AD203B41FA5}">
                      <a16:colId xmlns:a16="http://schemas.microsoft.com/office/drawing/2014/main" val="20004"/>
                    </a:ext>
                  </a:extLst>
                </a:gridCol>
                <a:gridCol w="452494">
                  <a:extLst>
                    <a:ext uri="{9D8B030D-6E8A-4147-A177-3AD203B41FA5}">
                      <a16:colId xmlns:a16="http://schemas.microsoft.com/office/drawing/2014/main" val="20005"/>
                    </a:ext>
                  </a:extLst>
                </a:gridCol>
                <a:gridCol w="452494">
                  <a:extLst>
                    <a:ext uri="{9D8B030D-6E8A-4147-A177-3AD203B41FA5}">
                      <a16:colId xmlns:a16="http://schemas.microsoft.com/office/drawing/2014/main" val="20006"/>
                    </a:ext>
                  </a:extLst>
                </a:gridCol>
                <a:gridCol w="452494">
                  <a:extLst>
                    <a:ext uri="{9D8B030D-6E8A-4147-A177-3AD203B41FA5}">
                      <a16:colId xmlns:a16="http://schemas.microsoft.com/office/drawing/2014/main" val="20007"/>
                    </a:ext>
                  </a:extLst>
                </a:gridCol>
                <a:gridCol w="452494">
                  <a:extLst>
                    <a:ext uri="{9D8B030D-6E8A-4147-A177-3AD203B41FA5}">
                      <a16:colId xmlns:a16="http://schemas.microsoft.com/office/drawing/2014/main" val="20008"/>
                    </a:ext>
                  </a:extLst>
                </a:gridCol>
                <a:gridCol w="580153">
                  <a:extLst>
                    <a:ext uri="{9D8B030D-6E8A-4147-A177-3AD203B41FA5}">
                      <a16:colId xmlns:a16="http://schemas.microsoft.com/office/drawing/2014/main" val="20009"/>
                    </a:ext>
                  </a:extLst>
                </a:gridCol>
                <a:gridCol w="475729">
                  <a:extLst>
                    <a:ext uri="{9D8B030D-6E8A-4147-A177-3AD203B41FA5}">
                      <a16:colId xmlns:a16="http://schemas.microsoft.com/office/drawing/2014/main" val="20010"/>
                    </a:ext>
                  </a:extLst>
                </a:gridCol>
                <a:gridCol w="475729">
                  <a:extLst>
                    <a:ext uri="{9D8B030D-6E8A-4147-A177-3AD203B41FA5}">
                      <a16:colId xmlns:a16="http://schemas.microsoft.com/office/drawing/2014/main" val="20011"/>
                    </a:ext>
                  </a:extLst>
                </a:gridCol>
                <a:gridCol w="475729">
                  <a:extLst>
                    <a:ext uri="{9D8B030D-6E8A-4147-A177-3AD203B41FA5}">
                      <a16:colId xmlns:a16="http://schemas.microsoft.com/office/drawing/2014/main" val="20012"/>
                    </a:ext>
                  </a:extLst>
                </a:gridCol>
                <a:gridCol w="475729">
                  <a:extLst>
                    <a:ext uri="{9D8B030D-6E8A-4147-A177-3AD203B41FA5}">
                      <a16:colId xmlns:a16="http://schemas.microsoft.com/office/drawing/2014/main" val="20013"/>
                    </a:ext>
                  </a:extLst>
                </a:gridCol>
                <a:gridCol w="475729">
                  <a:extLst>
                    <a:ext uri="{9D8B030D-6E8A-4147-A177-3AD203B41FA5}">
                      <a16:colId xmlns:a16="http://schemas.microsoft.com/office/drawing/2014/main" val="20014"/>
                    </a:ext>
                  </a:extLst>
                </a:gridCol>
                <a:gridCol w="475729">
                  <a:extLst>
                    <a:ext uri="{9D8B030D-6E8A-4147-A177-3AD203B41FA5}">
                      <a16:colId xmlns:a16="http://schemas.microsoft.com/office/drawing/2014/main" val="20015"/>
                    </a:ext>
                  </a:extLst>
                </a:gridCol>
              </a:tblGrid>
              <a:tr h="284750">
                <a:tc rowSpan="2">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Course Code</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Vertical</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spcBef>
                          <a:spcPts val="0"/>
                        </a:spcBef>
                        <a:spcAft>
                          <a:spcPts val="0"/>
                        </a:spcAft>
                        <a:buNone/>
                      </a:pPr>
                      <a:r>
                        <a:rPr lang="en-IN" sz="1000" b="1" dirty="0">
                          <a:solidFill>
                            <a:srgbClr val="FFFFFF"/>
                          </a:solidFill>
                          <a:latin typeface="Poppins"/>
                          <a:ea typeface="Poppins"/>
                          <a:cs typeface="Poppins"/>
                          <a:sym typeface="Poppins"/>
                        </a:rPr>
                        <a:t>Course Name</a:t>
                      </a:r>
                      <a:endParaRPr sz="1000" b="1" dirty="0">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gridSpan="3">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Contact Hrs</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gridSpan="3">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Credit Allotted</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rowSpan="2">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Total Credits</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gridSpan="6">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Evaluation Scheme</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Th</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Tut</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Pr</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Th</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Tut</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Pr</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vMerge="1">
                  <a:txBody>
                    <a:bodyPr/>
                    <a:lstStyle/>
                    <a:p>
                      <a:endParaRPr lang="en-US"/>
                    </a:p>
                  </a:txBody>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IAE 1</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IAE 2</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ESE</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CA (TW)</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OR/PR</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FFFFFF"/>
                          </a:solidFill>
                          <a:latin typeface="Poppins"/>
                          <a:ea typeface="Poppins"/>
                          <a:cs typeface="Poppins"/>
                          <a:sym typeface="Poppins"/>
                        </a:rPr>
                        <a:t>Total</a:t>
                      </a:r>
                      <a:endParaRPr sz="1000" b="1">
                        <a:solidFill>
                          <a:srgbClr val="FFFFFF"/>
                        </a:solidFill>
                        <a:latin typeface="Poppins"/>
                        <a:ea typeface="Poppins"/>
                        <a:cs typeface="Poppins"/>
                        <a:sym typeface="Poppins"/>
                      </a:endParaRPr>
                    </a:p>
                  </a:txBody>
                  <a:tcPr marL="13000" marR="1300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extLst>
                  <a:ext uri="{0D108BD9-81ED-4DB2-BD59-A6C34878D82A}">
                    <a16:rowId xmlns:a16="http://schemas.microsoft.com/office/drawing/2014/main" val="10001"/>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24CSDSPCC601</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Data Analytics and Visualization</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4</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60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150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24CSDSPCC602</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Cryptography and System Security</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4</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60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24CSDSPCC603</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US" sz="1200" b="0" i="0" u="none" strike="noStrike" dirty="0">
                          <a:solidFill>
                            <a:schemeClr val="bg1"/>
                          </a:solidFill>
                          <a:effectLst/>
                          <a:latin typeface="Poppins SemiBold" panose="00000700000000000000" pitchFamily="2" charset="0"/>
                          <a:cs typeface="Poppins SemiBold" panose="00000700000000000000" pitchFamily="2" charset="0"/>
                        </a:rPr>
                        <a:t>Software Engineering and Project Management</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4</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60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24CSDSPCC604</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Machine Learning</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4</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60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150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24CSDSPEC601X</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PCE</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US" sz="1200" b="0" i="0" u="none" strike="noStrike" dirty="0">
                          <a:solidFill>
                            <a:schemeClr val="bg1"/>
                          </a:solidFill>
                          <a:effectLst/>
                          <a:latin typeface="Poppins SemiBold" panose="00000700000000000000" pitchFamily="2" charset="0"/>
                          <a:cs typeface="Poppins SemiBold" panose="00000700000000000000" pitchFamily="2" charset="0"/>
                        </a:rPr>
                        <a:t>Department Level Optional Course 2</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60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100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24CSDSVSEC601 </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a:solidFill>
                            <a:schemeClr val="bg1"/>
                          </a:solidFill>
                          <a:effectLst/>
                          <a:latin typeface="Poppins SemiBold" panose="00000700000000000000" pitchFamily="2" charset="0"/>
                          <a:cs typeface="Poppins SemiBold" panose="00000700000000000000" pitchFamily="2" charset="0"/>
                        </a:rPr>
                        <a:t>VSEC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200" b="0" i="0" u="none" strike="noStrike" cap="none" dirty="0">
                          <a:solidFill>
                            <a:schemeClr val="bg1"/>
                          </a:solidFill>
                          <a:effectLst/>
                          <a:latin typeface="Poppins SemiBold" panose="00000700000000000000" pitchFamily="2" charset="0"/>
                          <a:ea typeface="+mn-ea"/>
                          <a:cs typeface="Poppins SemiBold" panose="00000700000000000000" pitchFamily="2" charset="0"/>
                          <a:sym typeface="Arial"/>
                        </a:rPr>
                        <a:t>Employability Enhancement</a:t>
                      </a:r>
                    </a:p>
                    <a:p>
                      <a:pPr marR="0" algn="ctr" rtl="0" fontAlgn="ctr">
                        <a:lnSpc>
                          <a:spcPct val="100000"/>
                        </a:lnSpc>
                        <a:spcBef>
                          <a:spcPts val="0"/>
                        </a:spcBef>
                        <a:spcAft>
                          <a:spcPts val="0"/>
                        </a:spcAft>
                        <a:buClr>
                          <a:srgbClr val="000000"/>
                        </a:buClr>
                        <a:buFont typeface="Arial"/>
                      </a:pPr>
                      <a:r>
                        <a:rPr lang="en-IN" sz="1200" b="0" i="0" u="none" strike="noStrike" cap="none" dirty="0">
                          <a:solidFill>
                            <a:schemeClr val="bg1"/>
                          </a:solidFill>
                          <a:effectLst/>
                          <a:latin typeface="Poppins SemiBold" panose="00000700000000000000" pitchFamily="2" charset="0"/>
                          <a:ea typeface="+mn-ea"/>
                          <a:cs typeface="Poppins SemiBold" panose="00000700000000000000" pitchFamily="2" charset="0"/>
                          <a:sym typeface="Arial"/>
                        </a:rPr>
                        <a:t>Program (Technical)</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4</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50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50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24CSDSVSE602</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VSEC</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US" sz="1200" b="0" i="0" u="none" strike="noStrike" dirty="0">
                          <a:solidFill>
                            <a:schemeClr val="bg1"/>
                          </a:solidFill>
                          <a:effectLst/>
                          <a:latin typeface="Poppins SemiBold" panose="00000700000000000000" pitchFamily="2" charset="0"/>
                          <a:cs typeface="Poppins SemiBold" panose="00000700000000000000" pitchFamily="2" charset="0"/>
                        </a:rPr>
                        <a:t>Industry Certification</a:t>
                      </a:r>
                    </a:p>
                  </a:txBody>
                  <a:tcPr marL="7620" marR="7620" marT="762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25</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29000">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24CSDSOJT601</a:t>
                      </a:r>
                    </a:p>
                  </a:txBody>
                  <a:tcPr marL="7620" marR="7620" marT="7620" marB="0"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IN" sz="1200" b="0" i="0" u="none" strike="noStrike" dirty="0">
                          <a:solidFill>
                            <a:schemeClr val="bg1"/>
                          </a:solidFill>
                          <a:effectLst/>
                          <a:latin typeface="Poppins SemiBold" panose="00000700000000000000" pitchFamily="2" charset="0"/>
                          <a:cs typeface="Poppins SemiBold" panose="00000700000000000000" pitchFamily="2" charset="0"/>
                        </a:rPr>
                        <a:t>OJT</a:t>
                      </a:r>
                    </a:p>
                  </a:txBody>
                  <a:tcPr marL="7620" marR="7620" marT="7620" marB="0" anchor="ctr">
                    <a:lnL w="19050" cap="flat" cmpd="sng" algn="ctr">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fontAlgn="ctr"/>
                      <a:r>
                        <a:rPr lang="en-US" sz="1200" b="0" i="0" u="none" strike="noStrike" dirty="0">
                          <a:solidFill>
                            <a:schemeClr val="bg1"/>
                          </a:solidFill>
                          <a:effectLst/>
                          <a:latin typeface="Poppins SemiBold" panose="00000700000000000000" pitchFamily="2" charset="0"/>
                          <a:cs typeface="Poppins SemiBold" panose="00000700000000000000" pitchFamily="2" charset="0"/>
                        </a:rPr>
                        <a:t>Internship II</a:t>
                      </a:r>
                    </a:p>
                  </a:txBody>
                  <a:tcPr marL="7620" marR="7620" marT="7620" marB="0" anchor="ctr">
                    <a:lnL w="19050" cap="flat" cmpd="sng" algn="ctr">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9050" cap="flat" cmpd="sng" algn="ctr">
                      <a:solidFill>
                        <a:srgbClr val="FFFFFF"/>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50</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50</a:t>
                      </a:r>
                      <a:endParaRPr sz="1000" b="1" dirty="0">
                        <a:solidFill>
                          <a:srgbClr val="434343"/>
                        </a:solidFill>
                        <a:latin typeface="Poppins"/>
                        <a:ea typeface="Poppins"/>
                        <a:cs typeface="Poppins"/>
                        <a:sym typeface="Poppins"/>
                      </a:endParaRPr>
                    </a:p>
                  </a:txBody>
                  <a:tcPr marL="13000" marR="1300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254241003"/>
                  </a:ext>
                </a:extLst>
              </a:tr>
              <a:tr h="284750">
                <a:tc>
                  <a:txBody>
                    <a:bodyPr/>
                    <a:lstStyle/>
                    <a:p>
                      <a:pPr marL="0" marR="0" lvl="0" indent="0" algn="l" rtl="0">
                        <a:spcBef>
                          <a:spcPts val="0"/>
                        </a:spcBef>
                        <a:spcAft>
                          <a:spcPts val="0"/>
                        </a:spcAft>
                        <a:buNone/>
                      </a:pP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lgn="ctr">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l" rtl="0">
                        <a:spcBef>
                          <a:spcPts val="0"/>
                        </a:spcBef>
                        <a:spcAft>
                          <a:spcPts val="0"/>
                        </a:spcAft>
                        <a:buNone/>
                      </a:pP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lgn="ctr">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Total</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lgn="ctr">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12</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15</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8</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23</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100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100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a:solidFill>
                            <a:srgbClr val="434343"/>
                          </a:solidFill>
                          <a:latin typeface="Poppins"/>
                          <a:ea typeface="Poppins"/>
                          <a:cs typeface="Poppins"/>
                          <a:sym typeface="Poppins"/>
                        </a:rPr>
                        <a:t>300</a:t>
                      </a:r>
                      <a:endParaRPr sz="1000" b="1">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150</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125</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tc>
                  <a:txBody>
                    <a:bodyPr/>
                    <a:lstStyle/>
                    <a:p>
                      <a:pPr marL="0" marR="0" lvl="0" indent="0" algn="ctr" rtl="0">
                        <a:spcBef>
                          <a:spcPts val="0"/>
                        </a:spcBef>
                        <a:spcAft>
                          <a:spcPts val="0"/>
                        </a:spcAft>
                        <a:buNone/>
                      </a:pPr>
                      <a:r>
                        <a:rPr lang="en-IN" sz="1000" b="1" dirty="0">
                          <a:solidFill>
                            <a:srgbClr val="434343"/>
                          </a:solidFill>
                          <a:latin typeface="Poppins"/>
                          <a:ea typeface="Poppins"/>
                          <a:cs typeface="Poppins"/>
                          <a:sym typeface="Poppins"/>
                        </a:rPr>
                        <a:t>775</a:t>
                      </a:r>
                      <a:endParaRPr sz="1000" b="1" dirty="0">
                        <a:solidFill>
                          <a:srgbClr val="434343"/>
                        </a:solidFill>
                        <a:latin typeface="Poppins"/>
                        <a:ea typeface="Poppins"/>
                        <a:cs typeface="Poppins"/>
                        <a:sym typeface="Poppins"/>
                      </a:endParaRPr>
                    </a:p>
                  </a:txBody>
                  <a:tcPr marL="13000" marR="130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E0B3"/>
                    </a:solidFill>
                  </a:tcPr>
                </a:tc>
                <a:extLst>
                  <a:ext uri="{0D108BD9-81ED-4DB2-BD59-A6C34878D82A}">
                    <a16:rowId xmlns:a16="http://schemas.microsoft.com/office/drawing/2014/main" val="10009"/>
                  </a:ext>
                </a:extLst>
              </a:tr>
            </a:tbl>
          </a:graphicData>
        </a:graphic>
      </p:graphicFrame>
      <p:sp>
        <p:nvSpPr>
          <p:cNvPr id="2" name="Footer Placeholder 1">
            <a:extLst>
              <a:ext uri="{FF2B5EF4-FFF2-40B4-BE49-F238E27FC236}">
                <a16:creationId xmlns:a16="http://schemas.microsoft.com/office/drawing/2014/main" id="{69B6C40E-BF3B-551A-1611-1ACFB83D64DF}"/>
              </a:ext>
            </a:extLst>
          </p:cNvPr>
          <p:cNvSpPr>
            <a:spLocks noGrp="1"/>
          </p:cNvSpPr>
          <p:nvPr>
            <p:ph type="ftr" idx="11"/>
          </p:nvPr>
        </p:nvSpPr>
        <p:spPr>
          <a:xfrm>
            <a:off x="4038600" y="6356350"/>
            <a:ext cx="4572000" cy="365100"/>
          </a:xfrm>
        </p:spPr>
        <p:txBody>
          <a:bodyPr/>
          <a:lstStyle/>
          <a:p>
            <a:r>
              <a:rPr lang="en-US" dirty="0"/>
              <a:t>BOS, COMPUTER SCIENCE AND ENGINEERING (DATA SCIENCE), SJCEM</a:t>
            </a:r>
          </a:p>
        </p:txBody>
      </p:sp>
    </p:spTree>
    <p:extLst>
      <p:ext uri="{BB962C8B-B14F-4D97-AF65-F5344CB8AC3E}">
        <p14:creationId xmlns:p14="http://schemas.microsoft.com/office/powerpoint/2010/main" val="423418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e28872b20b_0_11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16</a:t>
            </a:fld>
            <a:endParaRPr/>
          </a:p>
        </p:txBody>
      </p:sp>
      <p:sp>
        <p:nvSpPr>
          <p:cNvPr id="426" name="Google Shape;426;g2e28872b20b_0_1175"/>
          <p:cNvSpPr txBox="1">
            <a:spLocks noGrp="1"/>
          </p:cNvSpPr>
          <p:nvPr>
            <p:ph type="title"/>
          </p:nvPr>
        </p:nvSpPr>
        <p:spPr>
          <a:xfrm>
            <a:off x="1784217" y="387628"/>
            <a:ext cx="9246600" cy="670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1275F"/>
              </a:buClr>
              <a:buSzPts val="3600"/>
              <a:buFont typeface="Poppins"/>
              <a:buNone/>
            </a:pPr>
            <a:r>
              <a:rPr lang="en-IN" sz="3600" dirty="0">
                <a:solidFill>
                  <a:srgbClr val="073763"/>
                </a:solidFill>
                <a:latin typeface="Poppins ExtraBold"/>
                <a:ea typeface="Poppins ExtraBold"/>
                <a:cs typeface="Poppins ExtraBold"/>
                <a:sym typeface="Poppins ExtraBold"/>
              </a:rPr>
              <a:t>SCHEME FOR COMPUTER SCIENCE AND  ENGINEERING (DATA SCIENCE)</a:t>
            </a:r>
            <a:endParaRPr sz="3600" dirty="0">
              <a:solidFill>
                <a:srgbClr val="073763"/>
              </a:solidFill>
              <a:latin typeface="Poppins ExtraBold"/>
              <a:ea typeface="Poppins ExtraBold"/>
              <a:cs typeface="Poppins ExtraBold"/>
              <a:sym typeface="Poppins ExtraBold"/>
            </a:endParaRPr>
          </a:p>
        </p:txBody>
      </p:sp>
      <p:sp>
        <p:nvSpPr>
          <p:cNvPr id="427" name="Google Shape;427;g2e28872b20b_0_1175"/>
          <p:cNvSpPr txBox="1"/>
          <p:nvPr/>
        </p:nvSpPr>
        <p:spPr>
          <a:xfrm>
            <a:off x="4499546" y="1671839"/>
            <a:ext cx="3192905"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1" i="0" u="none" strike="noStrike" cap="none" dirty="0">
                <a:solidFill>
                  <a:srgbClr val="741B47"/>
                </a:solidFill>
                <a:latin typeface="Poppins"/>
                <a:ea typeface="Poppins"/>
                <a:cs typeface="Poppins"/>
                <a:sym typeface="Poppins"/>
              </a:rPr>
              <a:t>SEM - VI SJCEM RO 24</a:t>
            </a:r>
            <a:endParaRPr sz="1800" b="1" i="0" u="none" strike="noStrike" cap="none" dirty="0">
              <a:solidFill>
                <a:srgbClr val="741B47"/>
              </a:solidFill>
              <a:latin typeface="Poppins"/>
              <a:ea typeface="Poppins"/>
              <a:cs typeface="Poppins"/>
              <a:sym typeface="Poppins"/>
            </a:endParaRPr>
          </a:p>
        </p:txBody>
      </p:sp>
      <p:graphicFrame>
        <p:nvGraphicFramePr>
          <p:cNvPr id="2" name="Table 1"/>
          <p:cNvGraphicFramePr>
            <a:graphicFrameLocks noGrp="1"/>
          </p:cNvGraphicFramePr>
          <p:nvPr>
            <p:extLst>
              <p:ext uri="{D42A27DB-BD31-4B8C-83A1-F6EECF244321}">
                <p14:modId xmlns:p14="http://schemas.microsoft.com/office/powerpoint/2010/main" val="2495604664"/>
              </p:ext>
            </p:extLst>
          </p:nvPr>
        </p:nvGraphicFramePr>
        <p:xfrm>
          <a:off x="692046" y="2650351"/>
          <a:ext cx="10807907" cy="2114076"/>
        </p:xfrm>
        <a:graphic>
          <a:graphicData uri="http://schemas.openxmlformats.org/drawingml/2006/table">
            <a:tbl>
              <a:tblPr>
                <a:noFill/>
              </a:tblPr>
              <a:tblGrid>
                <a:gridCol w="2576062">
                  <a:extLst>
                    <a:ext uri="{9D8B030D-6E8A-4147-A177-3AD203B41FA5}">
                      <a16:colId xmlns:a16="http://schemas.microsoft.com/office/drawing/2014/main" val="2412247366"/>
                    </a:ext>
                  </a:extLst>
                </a:gridCol>
                <a:gridCol w="1969301">
                  <a:extLst>
                    <a:ext uri="{9D8B030D-6E8A-4147-A177-3AD203B41FA5}">
                      <a16:colId xmlns:a16="http://schemas.microsoft.com/office/drawing/2014/main" val="2161702304"/>
                    </a:ext>
                  </a:extLst>
                </a:gridCol>
                <a:gridCol w="6262544">
                  <a:extLst>
                    <a:ext uri="{9D8B030D-6E8A-4147-A177-3AD203B41FA5}">
                      <a16:colId xmlns:a16="http://schemas.microsoft.com/office/drawing/2014/main" val="2119119189"/>
                    </a:ext>
                  </a:extLst>
                </a:gridCol>
              </a:tblGrid>
              <a:tr h="677250">
                <a:tc>
                  <a:txBody>
                    <a:bodyPr/>
                    <a:lstStyle/>
                    <a:p>
                      <a:pPr algn="ctr" rtl="0" fontAlgn="ctr"/>
                      <a:r>
                        <a:rPr lang="en-IN" sz="1600" b="0" i="0" u="none" strike="noStrike" cap="none" dirty="0">
                          <a:solidFill>
                            <a:srgbClr val="FFFFFF"/>
                          </a:solidFill>
                          <a:latin typeface="Poppins SemiBold"/>
                          <a:ea typeface="Poppins SemiBold"/>
                          <a:cs typeface="Poppins SemiBold"/>
                          <a:sym typeface="Arial"/>
                        </a:rPr>
                        <a:t>DLOC </a:t>
                      </a:r>
                    </a:p>
                  </a:txBody>
                  <a:tcPr marL="22860" marR="2286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algn="ctr" rtl="0" fontAlgn="ctr"/>
                      <a:r>
                        <a:rPr lang="en-IN" sz="1600" b="0" i="0" u="none" strike="noStrike" cap="none" dirty="0">
                          <a:solidFill>
                            <a:srgbClr val="FFFFFF"/>
                          </a:solidFill>
                          <a:latin typeface="Poppins SemiBold"/>
                          <a:ea typeface="Poppins SemiBold"/>
                          <a:cs typeface="Poppins SemiBold"/>
                          <a:sym typeface="Arial"/>
                        </a:rPr>
                        <a:t>Code</a:t>
                      </a:r>
                    </a:p>
                  </a:txBody>
                  <a:tcPr marL="22860" marR="2286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73763"/>
                    </a:solidFill>
                  </a:tcPr>
                </a:tc>
                <a:tc>
                  <a:txBody>
                    <a:bodyPr/>
                    <a:lstStyle/>
                    <a:p>
                      <a:pPr algn="ctr" rtl="0" fontAlgn="ctr"/>
                      <a:r>
                        <a:rPr lang="en-IN" sz="1600" b="0" i="0" u="none" strike="noStrike" cap="none" dirty="0">
                          <a:solidFill>
                            <a:srgbClr val="FFFFFF"/>
                          </a:solidFill>
                          <a:latin typeface="Poppins SemiBold"/>
                          <a:ea typeface="Poppins SemiBold"/>
                          <a:cs typeface="Poppins SemiBold"/>
                          <a:sym typeface="Arial"/>
                        </a:rPr>
                        <a:t>Course</a:t>
                      </a:r>
                    </a:p>
                  </a:txBody>
                  <a:tcPr marL="22860" marR="22860"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73763"/>
                    </a:solidFill>
                  </a:tcPr>
                </a:tc>
                <a:extLst>
                  <a:ext uri="{0D108BD9-81ED-4DB2-BD59-A6C34878D82A}">
                    <a16:rowId xmlns:a16="http://schemas.microsoft.com/office/drawing/2014/main" val="1775500394"/>
                  </a:ext>
                </a:extLst>
              </a:tr>
              <a:tr h="478942">
                <a:tc rowSpan="3">
                  <a:txBody>
                    <a:bodyPr/>
                    <a:lstStyle/>
                    <a:p>
                      <a:pPr algn="ctr" rtl="0" fontAlgn="ctr"/>
                      <a:r>
                        <a:rPr lang="en-US" sz="1600" b="0" i="0" u="none" strike="noStrike" cap="none" dirty="0">
                          <a:solidFill>
                            <a:srgbClr val="FFFFFF"/>
                          </a:solidFill>
                          <a:latin typeface="Poppins SemiBold"/>
                          <a:ea typeface="Poppins SemiBold"/>
                          <a:cs typeface="Poppins SemiBold"/>
                          <a:sym typeface="Arial"/>
                        </a:rPr>
                        <a:t>DLOC 2</a:t>
                      </a:r>
                      <a:endParaRPr lang="en-IN" sz="1600" b="0" i="0" u="none" strike="noStrike" cap="none" dirty="0">
                        <a:solidFill>
                          <a:srgbClr val="FFFFFF"/>
                        </a:solidFill>
                        <a:latin typeface="Poppins SemiBold"/>
                        <a:ea typeface="Poppins SemiBold"/>
                        <a:cs typeface="Poppins SemiBold"/>
                        <a:sym typeface="Arial"/>
                      </a:endParaRPr>
                    </a:p>
                  </a:txBody>
                  <a:tcPr marL="15179" marR="15179" marT="0" marB="0" anchor="ctr">
                    <a:lnL w="19050" cap="flat" cmpd="sng">
                      <a:solidFill>
                        <a:srgbClr val="FFFFFF"/>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algn="ctr" rtl="0" fontAlgn="ctr"/>
                      <a:r>
                        <a:rPr lang="en-US" sz="1600" b="0" i="0" u="none" strike="noStrike" cap="none" dirty="0">
                          <a:solidFill>
                            <a:schemeClr val="tx1"/>
                          </a:solidFill>
                          <a:latin typeface="Poppins SemiBold"/>
                          <a:ea typeface="Poppins SemiBold"/>
                          <a:cs typeface="Poppins SemiBold"/>
                          <a:sym typeface="Arial"/>
                        </a:rPr>
                        <a:t>24CSDSPEC6011</a:t>
                      </a:r>
                      <a:endParaRPr lang="en-IN" sz="1600" b="0" i="0" u="none" strike="noStrike" cap="none" dirty="0">
                        <a:solidFill>
                          <a:schemeClr val="tx1"/>
                        </a:solidFill>
                        <a:latin typeface="Poppins SemiBold"/>
                        <a:ea typeface="Poppins SemiBold"/>
                        <a:cs typeface="Poppins SemiBold"/>
                        <a:sym typeface="Arial"/>
                      </a:endParaRP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IN" sz="1600" b="0" i="0" u="none" strike="noStrike" cap="none" dirty="0">
                          <a:solidFill>
                            <a:schemeClr val="tx1"/>
                          </a:solidFill>
                          <a:latin typeface="Poppins SemiBold"/>
                          <a:ea typeface="Poppins SemiBold"/>
                          <a:cs typeface="Poppins SemiBold"/>
                          <a:sym typeface="Arial"/>
                        </a:rPr>
                        <a:t>  High Performance Computing</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3034919"/>
                  </a:ext>
                </a:extLst>
              </a:tr>
              <a:tr h="478942">
                <a:tc vMerge="1">
                  <a:txBody>
                    <a:bodyPr/>
                    <a:lstStyle/>
                    <a:p>
                      <a:pPr algn="ctr" rtl="0" fontAlgn="ctr"/>
                      <a:endParaRPr lang="en-IN" sz="1000" b="0" i="0" u="none" strike="noStrike" cap="none" dirty="0">
                        <a:solidFill>
                          <a:srgbClr val="FFFFFF"/>
                        </a:solidFill>
                        <a:latin typeface="Poppins SemiBold"/>
                        <a:ea typeface="Poppins SemiBold"/>
                        <a:cs typeface="Poppins SemiBold"/>
                        <a:sym typeface="Arial"/>
                      </a:endParaRPr>
                    </a:p>
                  </a:txBody>
                  <a:tcPr marL="15179" marR="15179"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cap="none" dirty="0">
                          <a:solidFill>
                            <a:schemeClr val="tx1"/>
                          </a:solidFill>
                          <a:latin typeface="Poppins SemiBold"/>
                          <a:ea typeface="Poppins SemiBold"/>
                          <a:cs typeface="Poppins SemiBold"/>
                          <a:sym typeface="Arial"/>
                        </a:rPr>
                        <a:t>24CSDSPEC6012</a:t>
                      </a:r>
                      <a:endParaRPr lang="en-IN" sz="1600" b="0" i="0" u="none" strike="noStrike" cap="none" dirty="0">
                        <a:solidFill>
                          <a:schemeClr val="tx1"/>
                        </a:solidFill>
                        <a:latin typeface="Poppins SemiBold"/>
                        <a:ea typeface="Poppins SemiBold"/>
                        <a:cs typeface="Poppins SemiBold"/>
                        <a:sym typeface="Arial"/>
                      </a:endParaRP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US" sz="1600" b="0" i="0" u="none" strike="noStrike" cap="none" dirty="0">
                          <a:solidFill>
                            <a:schemeClr val="tx1"/>
                          </a:solidFill>
                          <a:latin typeface="Poppins SemiBold"/>
                          <a:ea typeface="Poppins SemiBold"/>
                          <a:cs typeface="Poppins SemiBold"/>
                          <a:sym typeface="Arial"/>
                        </a:rPr>
                        <a:t>  Distributed Computing</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548307"/>
                  </a:ext>
                </a:extLst>
              </a:tr>
              <a:tr h="478942">
                <a:tc vMerge="1">
                  <a:txBody>
                    <a:bodyPr/>
                    <a:lstStyle/>
                    <a:p>
                      <a:pPr algn="ctr" rtl="0" fontAlgn="ctr"/>
                      <a:endParaRPr lang="en-IN" sz="1000" b="0" i="0" u="none" strike="noStrike" cap="none" dirty="0">
                        <a:solidFill>
                          <a:srgbClr val="FFFFFF"/>
                        </a:solidFill>
                        <a:latin typeface="Poppins SemiBold"/>
                        <a:ea typeface="Poppins SemiBold"/>
                        <a:cs typeface="Poppins SemiBold"/>
                        <a:sym typeface="Arial"/>
                      </a:endParaRPr>
                    </a:p>
                  </a:txBody>
                  <a:tcPr marL="15179" marR="15179"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cap="none" dirty="0">
                          <a:solidFill>
                            <a:schemeClr val="tx1"/>
                          </a:solidFill>
                          <a:latin typeface="Poppins SemiBold"/>
                          <a:ea typeface="Poppins SemiBold"/>
                          <a:cs typeface="Poppins SemiBold"/>
                          <a:sym typeface="Arial"/>
                        </a:rPr>
                        <a:t>24CSDSPEC6013</a:t>
                      </a:r>
                      <a:endParaRPr lang="en-IN" sz="1600" b="0" i="0" u="none" strike="noStrike" cap="none" dirty="0">
                        <a:solidFill>
                          <a:schemeClr val="tx1"/>
                        </a:solidFill>
                        <a:latin typeface="Poppins SemiBold"/>
                        <a:ea typeface="Poppins SemiBold"/>
                        <a:cs typeface="Poppins SemiBold"/>
                        <a:sym typeface="Arial"/>
                      </a:endParaRP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ctr"/>
                      <a:r>
                        <a:rPr lang="en-IN" sz="1600" b="0" i="0" u="none" strike="noStrike" cap="none" dirty="0">
                          <a:solidFill>
                            <a:schemeClr val="tx1"/>
                          </a:solidFill>
                          <a:latin typeface="Poppins SemiBold"/>
                          <a:ea typeface="Poppins SemiBold"/>
                          <a:cs typeface="Poppins SemiBold"/>
                          <a:sym typeface="Arial"/>
                        </a:rPr>
                        <a:t>  Image </a:t>
                      </a:r>
                      <a:r>
                        <a:rPr lang="en-IN" sz="1600" b="0" i="0" u="none" strike="noStrike" cap="none" dirty="0" smtClean="0">
                          <a:solidFill>
                            <a:schemeClr val="tx1"/>
                          </a:solidFill>
                          <a:latin typeface="Poppins SemiBold"/>
                          <a:ea typeface="Poppins SemiBold"/>
                          <a:cs typeface="Poppins SemiBold"/>
                          <a:sym typeface="Arial"/>
                        </a:rPr>
                        <a:t>and </a:t>
                      </a:r>
                      <a:r>
                        <a:rPr lang="en-IN" sz="1600" b="0" i="0" u="none" strike="noStrike" cap="none" dirty="0">
                          <a:solidFill>
                            <a:schemeClr val="tx1"/>
                          </a:solidFill>
                          <a:latin typeface="Poppins SemiBold"/>
                          <a:ea typeface="Poppins SemiBold"/>
                          <a:cs typeface="Poppins SemiBold"/>
                          <a:sym typeface="Arial"/>
                        </a:rPr>
                        <a:t>Video Processing</a:t>
                      </a:r>
                    </a:p>
                  </a:txBody>
                  <a:tcPr marL="22860" marR="228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9926109"/>
                  </a:ext>
                </a:extLst>
              </a:tr>
            </a:tbl>
          </a:graphicData>
        </a:graphic>
      </p:graphicFrame>
      <p:sp>
        <p:nvSpPr>
          <p:cNvPr id="3" name="Footer Placeholder 2">
            <a:extLst>
              <a:ext uri="{FF2B5EF4-FFF2-40B4-BE49-F238E27FC236}">
                <a16:creationId xmlns:a16="http://schemas.microsoft.com/office/drawing/2014/main" id="{23AC701C-6BD8-45F3-F059-FA9360ED2AD8}"/>
              </a:ext>
            </a:extLst>
          </p:cNvPr>
          <p:cNvSpPr>
            <a:spLocks noGrp="1"/>
          </p:cNvSpPr>
          <p:nvPr>
            <p:ph type="ftr" idx="11"/>
          </p:nvPr>
        </p:nvSpPr>
        <p:spPr>
          <a:xfrm>
            <a:off x="4038599" y="6356350"/>
            <a:ext cx="4718901" cy="365100"/>
          </a:xfrm>
        </p:spPr>
        <p:txBody>
          <a:bodyPr/>
          <a:lstStyle/>
          <a:p>
            <a:r>
              <a:rPr lang="en-US" dirty="0"/>
              <a:t>BOS, COMPUTER SCIENCE AND ENGINEERING (DATA SCIENCE), SJCEM</a:t>
            </a:r>
          </a:p>
        </p:txBody>
      </p:sp>
    </p:spTree>
    <p:extLst>
      <p:ext uri="{BB962C8B-B14F-4D97-AF65-F5344CB8AC3E}">
        <p14:creationId xmlns:p14="http://schemas.microsoft.com/office/powerpoint/2010/main" val="422916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2e28872b20b_0_119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IN"/>
              <a:t>17</a:t>
            </a:fld>
            <a:endParaRPr/>
          </a:p>
        </p:txBody>
      </p:sp>
      <p:sp>
        <p:nvSpPr>
          <p:cNvPr id="446" name="Google Shape;446;g2e28872b20b_0_1198"/>
          <p:cNvSpPr txBox="1">
            <a:spLocks noGrp="1"/>
          </p:cNvSpPr>
          <p:nvPr>
            <p:ph type="title"/>
          </p:nvPr>
        </p:nvSpPr>
        <p:spPr>
          <a:xfrm>
            <a:off x="1689950" y="182250"/>
            <a:ext cx="9246600" cy="670800"/>
          </a:xfrm>
          <a:prstGeom prst="rect">
            <a:avLst/>
          </a:prstGeom>
          <a:noFill/>
          <a:ln>
            <a:noFill/>
          </a:ln>
        </p:spPr>
        <p:txBody>
          <a:bodyPr spcFirstLastPara="1" wrap="square" lIns="91425" tIns="45700" rIns="91425" bIns="45700" anchor="ctr" anchorCtr="0">
            <a:noAutofit/>
          </a:bodyPr>
          <a:lstStyle/>
          <a:p>
            <a:pPr lvl="0" algn="ctr">
              <a:buClr>
                <a:srgbClr val="01275F"/>
              </a:buClr>
              <a:buSzPts val="3600"/>
            </a:pPr>
            <a:r>
              <a:rPr lang="en-IN" sz="2400" dirty="0">
                <a:solidFill>
                  <a:srgbClr val="073763"/>
                </a:solidFill>
                <a:latin typeface="Poppins ExtraBold"/>
                <a:ea typeface="Poppins ExtraBold"/>
                <a:cs typeface="Poppins ExtraBold"/>
                <a:sym typeface="Poppins ExtraBold"/>
              </a:rPr>
              <a:t>SCHEME FOR COMPUTER SCIENCE ENGINEERING </a:t>
            </a:r>
            <a:br>
              <a:rPr lang="en-IN" sz="2400" dirty="0">
                <a:solidFill>
                  <a:srgbClr val="073763"/>
                </a:solidFill>
                <a:latin typeface="Poppins ExtraBold"/>
                <a:ea typeface="Poppins ExtraBold"/>
                <a:cs typeface="Poppins ExtraBold"/>
                <a:sym typeface="Poppins ExtraBold"/>
              </a:rPr>
            </a:br>
            <a:r>
              <a:rPr lang="en-IN" sz="2400" dirty="0">
                <a:solidFill>
                  <a:srgbClr val="073763"/>
                </a:solidFill>
                <a:latin typeface="Poppins ExtraBold"/>
                <a:ea typeface="Poppins ExtraBold"/>
                <a:cs typeface="Poppins ExtraBold"/>
                <a:sym typeface="Poppins ExtraBold"/>
              </a:rPr>
              <a:t>(DATA SCIENCE)</a:t>
            </a:r>
            <a:endParaRPr sz="2400" dirty="0">
              <a:solidFill>
                <a:srgbClr val="073763"/>
              </a:solidFill>
              <a:latin typeface="Poppins ExtraBold"/>
              <a:ea typeface="Poppins ExtraBold"/>
              <a:cs typeface="Poppins ExtraBold"/>
              <a:sym typeface="Poppins ExtraBold"/>
            </a:endParaRPr>
          </a:p>
        </p:txBody>
      </p:sp>
      <p:sp>
        <p:nvSpPr>
          <p:cNvPr id="447" name="Google Shape;447;g2e28872b20b_0_1198"/>
          <p:cNvSpPr txBox="1"/>
          <p:nvPr/>
        </p:nvSpPr>
        <p:spPr>
          <a:xfrm>
            <a:off x="4437089" y="703600"/>
            <a:ext cx="3222885" cy="37569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1" i="0" u="none" strike="noStrike" cap="none" dirty="0">
                <a:solidFill>
                  <a:srgbClr val="741B47"/>
                </a:solidFill>
                <a:latin typeface="Poppins"/>
                <a:ea typeface="Poppins"/>
                <a:cs typeface="Poppins"/>
                <a:sym typeface="Poppins"/>
              </a:rPr>
              <a:t>SEM </a:t>
            </a:r>
            <a:r>
              <a:rPr lang="en-IN" sz="1800" b="1" i="0" u="none" strike="noStrike" cap="none" dirty="0" smtClean="0">
                <a:solidFill>
                  <a:srgbClr val="741B47"/>
                </a:solidFill>
                <a:latin typeface="Poppins"/>
                <a:ea typeface="Poppins"/>
                <a:cs typeface="Poppins"/>
                <a:sym typeface="Poppins"/>
              </a:rPr>
              <a:t>- VII </a:t>
            </a:r>
            <a:r>
              <a:rPr lang="en-IN" sz="1800" b="1" i="0" u="none" strike="noStrike" cap="none" dirty="0">
                <a:solidFill>
                  <a:srgbClr val="741B47"/>
                </a:solidFill>
                <a:latin typeface="Poppins"/>
                <a:ea typeface="Poppins"/>
                <a:cs typeface="Poppins"/>
                <a:sym typeface="Poppins"/>
              </a:rPr>
              <a:t>SJCEM </a:t>
            </a:r>
            <a:r>
              <a:rPr lang="en-IN" sz="1800" b="1" i="0" u="none" strike="noStrike" cap="none" dirty="0" smtClean="0">
                <a:solidFill>
                  <a:srgbClr val="741B47"/>
                </a:solidFill>
                <a:latin typeface="Poppins"/>
                <a:ea typeface="Poppins"/>
                <a:cs typeface="Poppins"/>
                <a:sym typeface="Poppins"/>
              </a:rPr>
              <a:t>R </a:t>
            </a:r>
            <a:r>
              <a:rPr lang="en-IN" sz="1800" b="1" i="0" u="none" strike="noStrike" cap="none" dirty="0">
                <a:solidFill>
                  <a:srgbClr val="741B47"/>
                </a:solidFill>
                <a:latin typeface="Poppins"/>
                <a:ea typeface="Poppins"/>
                <a:cs typeface="Poppins"/>
                <a:sym typeface="Poppins"/>
              </a:rPr>
              <a:t>24</a:t>
            </a:r>
            <a:endParaRPr sz="1800" b="1" i="0" u="none" strike="noStrike" cap="none" dirty="0">
              <a:solidFill>
                <a:srgbClr val="741B47"/>
              </a:solidFill>
              <a:latin typeface="Poppins"/>
              <a:ea typeface="Poppins"/>
              <a:cs typeface="Poppins"/>
              <a:sym typeface="Poppins"/>
            </a:endParaRPr>
          </a:p>
        </p:txBody>
      </p:sp>
      <p:graphicFrame>
        <p:nvGraphicFramePr>
          <p:cNvPr id="7" name="Google Shape;428;g2e28872b20b_0_1175"/>
          <p:cNvGraphicFramePr/>
          <p:nvPr>
            <p:extLst/>
          </p:nvPr>
        </p:nvGraphicFramePr>
        <p:xfrm>
          <a:off x="284805" y="1349114"/>
          <a:ext cx="11662355" cy="4841826"/>
        </p:xfrm>
        <a:graphic>
          <a:graphicData uri="http://schemas.openxmlformats.org/drawingml/2006/table">
            <a:tbl>
              <a:tblPr>
                <a:noFill/>
                <a:tableStyleId>{E526DD94-002B-45CA-95AB-7C1F31460555}</a:tableStyleId>
              </a:tblPr>
              <a:tblGrid>
                <a:gridCol w="1164898">
                  <a:extLst>
                    <a:ext uri="{9D8B030D-6E8A-4147-A177-3AD203B41FA5}">
                      <a16:colId xmlns:a16="http://schemas.microsoft.com/office/drawing/2014/main" val="20000"/>
                    </a:ext>
                  </a:extLst>
                </a:gridCol>
                <a:gridCol w="852706">
                  <a:extLst>
                    <a:ext uri="{9D8B030D-6E8A-4147-A177-3AD203B41FA5}">
                      <a16:colId xmlns:a16="http://schemas.microsoft.com/office/drawing/2014/main" val="20001"/>
                    </a:ext>
                  </a:extLst>
                </a:gridCol>
                <a:gridCol w="2381577">
                  <a:extLst>
                    <a:ext uri="{9D8B030D-6E8A-4147-A177-3AD203B41FA5}">
                      <a16:colId xmlns:a16="http://schemas.microsoft.com/office/drawing/2014/main" val="20002"/>
                    </a:ext>
                  </a:extLst>
                </a:gridCol>
                <a:gridCol w="534460">
                  <a:extLst>
                    <a:ext uri="{9D8B030D-6E8A-4147-A177-3AD203B41FA5}">
                      <a16:colId xmlns:a16="http://schemas.microsoft.com/office/drawing/2014/main" val="20003"/>
                    </a:ext>
                  </a:extLst>
                </a:gridCol>
                <a:gridCol w="534460">
                  <a:extLst>
                    <a:ext uri="{9D8B030D-6E8A-4147-A177-3AD203B41FA5}">
                      <a16:colId xmlns:a16="http://schemas.microsoft.com/office/drawing/2014/main" val="20004"/>
                    </a:ext>
                  </a:extLst>
                </a:gridCol>
                <a:gridCol w="534460">
                  <a:extLst>
                    <a:ext uri="{9D8B030D-6E8A-4147-A177-3AD203B41FA5}">
                      <a16:colId xmlns:a16="http://schemas.microsoft.com/office/drawing/2014/main" val="20005"/>
                    </a:ext>
                  </a:extLst>
                </a:gridCol>
                <a:gridCol w="534460">
                  <a:extLst>
                    <a:ext uri="{9D8B030D-6E8A-4147-A177-3AD203B41FA5}">
                      <a16:colId xmlns:a16="http://schemas.microsoft.com/office/drawing/2014/main" val="20006"/>
                    </a:ext>
                  </a:extLst>
                </a:gridCol>
                <a:gridCol w="534460">
                  <a:extLst>
                    <a:ext uri="{9D8B030D-6E8A-4147-A177-3AD203B41FA5}">
                      <a16:colId xmlns:a16="http://schemas.microsoft.com/office/drawing/2014/main" val="20007"/>
                    </a:ext>
                  </a:extLst>
                </a:gridCol>
                <a:gridCol w="534460">
                  <a:extLst>
                    <a:ext uri="{9D8B030D-6E8A-4147-A177-3AD203B41FA5}">
                      <a16:colId xmlns:a16="http://schemas.microsoft.com/office/drawing/2014/main" val="20008"/>
                    </a:ext>
                  </a:extLst>
                </a:gridCol>
                <a:gridCol w="685218">
                  <a:extLst>
                    <a:ext uri="{9D8B030D-6E8A-4147-A177-3AD203B41FA5}">
                      <a16:colId xmlns:a16="http://schemas.microsoft.com/office/drawing/2014/main" val="20009"/>
                    </a:ext>
                  </a:extLst>
                </a:gridCol>
                <a:gridCol w="561866">
                  <a:extLst>
                    <a:ext uri="{9D8B030D-6E8A-4147-A177-3AD203B41FA5}">
                      <a16:colId xmlns:a16="http://schemas.microsoft.com/office/drawing/2014/main" val="20010"/>
                    </a:ext>
                  </a:extLst>
                </a:gridCol>
                <a:gridCol w="561866">
                  <a:extLst>
                    <a:ext uri="{9D8B030D-6E8A-4147-A177-3AD203B41FA5}">
                      <a16:colId xmlns:a16="http://schemas.microsoft.com/office/drawing/2014/main" val="20011"/>
                    </a:ext>
                  </a:extLst>
                </a:gridCol>
                <a:gridCol w="561866">
                  <a:extLst>
                    <a:ext uri="{9D8B030D-6E8A-4147-A177-3AD203B41FA5}">
                      <a16:colId xmlns:a16="http://schemas.microsoft.com/office/drawing/2014/main" val="20012"/>
                    </a:ext>
                  </a:extLst>
                </a:gridCol>
                <a:gridCol w="561866">
                  <a:extLst>
                    <a:ext uri="{9D8B030D-6E8A-4147-A177-3AD203B41FA5}">
                      <a16:colId xmlns:a16="http://schemas.microsoft.com/office/drawing/2014/main" val="20013"/>
                    </a:ext>
                  </a:extLst>
                </a:gridCol>
                <a:gridCol w="561866">
                  <a:extLst>
                    <a:ext uri="{9D8B030D-6E8A-4147-A177-3AD203B41FA5}">
                      <a16:colId xmlns:a16="http://schemas.microsoft.com/office/drawing/2014/main" val="20014"/>
                    </a:ext>
                  </a:extLst>
                </a:gridCol>
                <a:gridCol w="561866">
                  <a:extLst>
                    <a:ext uri="{9D8B030D-6E8A-4147-A177-3AD203B41FA5}">
                      <a16:colId xmlns:a16="http://schemas.microsoft.com/office/drawing/2014/main" val="20015"/>
                    </a:ext>
                  </a:extLst>
                </a:gridCol>
              </a:tblGrid>
              <a:tr h="324276">
                <a:tc rowSpan="3">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Course Code</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3">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Vertical</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3">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Course Name</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gridSpan="3">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Contact Hrs</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2" gridSpan="3">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Credit Allotted</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rowSpan="2" hMerge="1">
                  <a:txBody>
                    <a:bodyPr/>
                    <a:lstStyle/>
                    <a:p>
                      <a:endParaRPr lang="en-US"/>
                    </a:p>
                  </a:txBody>
                  <a:tcPr/>
                </a:tc>
                <a:tc rowSpan="2" hMerge="1">
                  <a:txBody>
                    <a:bodyPr/>
                    <a:lstStyle/>
                    <a:p>
                      <a:endParaRPr lang="en-US"/>
                    </a:p>
                  </a:txBody>
                  <a:tcPr/>
                </a:tc>
                <a:tc rowSpan="3">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Total Credits</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gridSpan="6">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Evaluation Scheme</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916">
                <a:tc v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rowSpan="2">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IAE 1</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IAE 2</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ESE</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CA (TW)</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OR/PR</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rowSpan="2">
                  <a:txBody>
                    <a:bodyPr/>
                    <a:lstStyle/>
                    <a:p>
                      <a:pPr marL="0" marR="0" lvl="0" indent="0" algn="ctr" rtl="0">
                        <a:lnSpc>
                          <a:spcPct val="100000"/>
                        </a:lnSpc>
                        <a:spcBef>
                          <a:spcPts val="0"/>
                        </a:spcBef>
                        <a:spcAft>
                          <a:spcPts val="0"/>
                        </a:spcAft>
                        <a:buClr>
                          <a:srgbClr val="000000"/>
                        </a:buClr>
                        <a:buSzPts val="1000"/>
                        <a:buFont typeface="Arial"/>
                        <a:buNone/>
                      </a:pPr>
                      <a:r>
                        <a:rPr lang="en-IN" sz="1300" b="1" u="none" strike="noStrike" cap="none" dirty="0">
                          <a:solidFill>
                            <a:srgbClr val="FFFFFF"/>
                          </a:solidFill>
                          <a:latin typeface="Poppins SemiBold"/>
                          <a:ea typeface="Poppins SemiBold"/>
                          <a:cs typeface="Poppins SemiBold"/>
                          <a:sym typeface="Poppins SemiBold"/>
                        </a:rPr>
                        <a:t>Total</a:t>
                      </a:r>
                      <a:endParaRPr sz="13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extLst>
                  <a:ext uri="{0D108BD9-81ED-4DB2-BD59-A6C34878D82A}">
                    <a16:rowId xmlns:a16="http://schemas.microsoft.com/office/drawing/2014/main" val="10001"/>
                  </a:ext>
                </a:extLst>
              </a:tr>
              <a:tr h="38440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a:solidFill>
                            <a:srgbClr val="FFFFFF"/>
                          </a:solidFill>
                          <a:latin typeface="Poppins SemiBold"/>
                          <a:ea typeface="Poppins SemiBold"/>
                          <a:cs typeface="Poppins SemiBold"/>
                          <a:sym typeface="Poppins SemiBold"/>
                        </a:rPr>
                        <a:t>Th</a:t>
                      </a:r>
                      <a:endParaRPr sz="1400" b="1" u="none" strike="noStrike" cap="none">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a:solidFill>
                            <a:srgbClr val="FFFFFF"/>
                          </a:solidFill>
                          <a:latin typeface="Poppins SemiBold"/>
                          <a:ea typeface="Poppins SemiBold"/>
                          <a:cs typeface="Poppins SemiBold"/>
                          <a:sym typeface="Poppins SemiBold"/>
                        </a:rPr>
                        <a:t>Tut</a:t>
                      </a:r>
                      <a:endParaRPr sz="1400" b="1" u="none" strike="noStrike" cap="none">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err="1">
                          <a:solidFill>
                            <a:srgbClr val="FFFFFF"/>
                          </a:solidFill>
                          <a:latin typeface="Poppins SemiBold"/>
                          <a:ea typeface="Poppins SemiBold"/>
                          <a:cs typeface="Poppins SemiBold"/>
                          <a:sym typeface="Poppins SemiBold"/>
                        </a:rPr>
                        <a:t>Pr</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err="1">
                          <a:solidFill>
                            <a:srgbClr val="FFFFFF"/>
                          </a:solidFill>
                          <a:latin typeface="Poppins SemiBold"/>
                          <a:ea typeface="Poppins SemiBold"/>
                          <a:cs typeface="Poppins SemiBold"/>
                          <a:sym typeface="Poppins SemiBold"/>
                        </a:rPr>
                        <a:t>Th</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a:solidFill>
                            <a:srgbClr val="FFFFFF"/>
                          </a:solidFill>
                          <a:latin typeface="Poppins SemiBold"/>
                          <a:ea typeface="Poppins SemiBold"/>
                          <a:cs typeface="Poppins SemiBold"/>
                          <a:sym typeface="Poppins SemiBold"/>
                        </a:rPr>
                        <a:t>Tut</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IN" sz="1400" b="1" u="none" strike="noStrike" cap="none" dirty="0" err="1">
                          <a:solidFill>
                            <a:srgbClr val="FFFFFF"/>
                          </a:solidFill>
                          <a:latin typeface="Poppins SemiBold"/>
                          <a:ea typeface="Poppins SemiBold"/>
                          <a:cs typeface="Poppins SemiBold"/>
                          <a:sym typeface="Poppins SemiBold"/>
                        </a:rPr>
                        <a:t>Pr</a:t>
                      </a:r>
                      <a:endParaRPr sz="1400" b="1" u="none" strike="noStrike" cap="none" dirty="0">
                        <a:solidFill>
                          <a:srgbClr val="FFFFFF"/>
                        </a:solidFill>
                        <a:latin typeface="Poppins SemiBold"/>
                        <a:ea typeface="Poppins SemiBold"/>
                        <a:cs typeface="Poppins SemiBold"/>
                        <a:sym typeface="Poppins SemiBold"/>
                      </a:endParaRPr>
                    </a:p>
                  </a:txBody>
                  <a:tcPr marL="15175" marR="15175"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24CSPCC701</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a:solidFill>
                            <a:srgbClr val="FFFFFF"/>
                          </a:solidFill>
                          <a:latin typeface="Poppins SemiBold"/>
                          <a:ea typeface="Poppins SemiBold"/>
                          <a:cs typeface="Poppins SemiBold"/>
                          <a:sym typeface="Arial"/>
                        </a:rPr>
                        <a:t>PCC</a:t>
                      </a:r>
                    </a:p>
                  </a:txBody>
                  <a:tcPr marL="14006" marR="14006" marT="0" marB="0" anchor="ctr">
                    <a:lnL w="19050" cap="flat" cmpd="sng" algn="ctr">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l" rtl="0" fontAlgn="ctr"/>
                      <a:r>
                        <a:rPr lang="en-IN" sz="1400" b="0" i="0" u="none" strike="noStrike" cap="none" dirty="0">
                          <a:solidFill>
                            <a:srgbClr val="FFFFFF"/>
                          </a:solidFill>
                          <a:latin typeface="Poppins SemiBold"/>
                          <a:ea typeface="Poppins SemiBold"/>
                          <a:cs typeface="Poppins SemiBold"/>
                          <a:sym typeface="Arial"/>
                        </a:rPr>
                        <a:t>Machine Learning</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4</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60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150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24CSPCC702</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a:solidFill>
                            <a:srgbClr val="FFFFFF"/>
                          </a:solidFill>
                          <a:latin typeface="Poppins SemiBold"/>
                          <a:ea typeface="Poppins SemiBold"/>
                          <a:cs typeface="Poppins SemiBold"/>
                          <a:sym typeface="Arial"/>
                        </a:rPr>
                        <a:t>PCC</a:t>
                      </a:r>
                    </a:p>
                  </a:txBody>
                  <a:tcPr marL="14006" marR="14006" marT="0" marB="0" anchor="ctr">
                    <a:lnL w="19050" cap="flat" cmpd="sng" algn="ctr">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l" rtl="0" fontAlgn="ctr"/>
                      <a:r>
                        <a:rPr lang="en-IN" sz="1400" b="0" i="0" u="none" strike="noStrike" cap="none" dirty="0">
                          <a:solidFill>
                            <a:srgbClr val="FFFFFF"/>
                          </a:solidFill>
                          <a:latin typeface="Poppins SemiBold"/>
                          <a:ea typeface="Poppins SemiBold"/>
                          <a:cs typeface="Poppins SemiBold"/>
                          <a:sym typeface="Arial"/>
                        </a:rPr>
                        <a:t>Big Data Analytics</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4</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60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150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24CSPEC701X</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smtClean="0">
                          <a:solidFill>
                            <a:srgbClr val="FFFFFF"/>
                          </a:solidFill>
                          <a:latin typeface="Poppins SemiBold"/>
                          <a:ea typeface="Poppins SemiBold"/>
                          <a:cs typeface="Poppins SemiBold"/>
                          <a:sym typeface="Arial"/>
                        </a:rPr>
                        <a:t>PEC</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lgn="ctr">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l" rtl="0" fontAlgn="ctr"/>
                      <a:r>
                        <a:rPr lang="en-US" sz="1400" b="0" i="0" u="none" strike="noStrike" cap="none" dirty="0">
                          <a:solidFill>
                            <a:srgbClr val="FFFFFF"/>
                          </a:solidFill>
                          <a:latin typeface="Poppins SemiBold"/>
                          <a:ea typeface="Poppins SemiBold"/>
                          <a:cs typeface="Poppins SemiBold"/>
                          <a:sym typeface="Arial"/>
                        </a:rPr>
                        <a:t>Department Level Optional Course 3</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4</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60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24CSPEC702X</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smtClean="0">
                          <a:solidFill>
                            <a:srgbClr val="FFFFFF"/>
                          </a:solidFill>
                          <a:latin typeface="Poppins SemiBold"/>
                          <a:ea typeface="Poppins SemiBold"/>
                          <a:cs typeface="Poppins SemiBold"/>
                          <a:sym typeface="Arial"/>
                        </a:rPr>
                        <a:t>PEC</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lgn="ctr">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l" rtl="0" fontAlgn="ctr"/>
                      <a:r>
                        <a:rPr lang="en-US" sz="1400" b="0" i="0" u="none" strike="noStrike" cap="none" dirty="0">
                          <a:solidFill>
                            <a:srgbClr val="FFFFFF"/>
                          </a:solidFill>
                          <a:latin typeface="Poppins SemiBold"/>
                          <a:ea typeface="Poppins SemiBold"/>
                          <a:cs typeface="Poppins SemiBold"/>
                          <a:sym typeface="Arial"/>
                        </a:rPr>
                        <a:t>Department Level Optional Course 4</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4</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60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24ILOC701X</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a:solidFill>
                            <a:srgbClr val="FFFFFF"/>
                          </a:solidFill>
                          <a:latin typeface="Poppins SemiBold"/>
                          <a:ea typeface="Poppins SemiBold"/>
                          <a:cs typeface="Poppins SemiBold"/>
                          <a:sym typeface="Arial"/>
                        </a:rPr>
                        <a:t>OE</a:t>
                      </a:r>
                    </a:p>
                  </a:txBody>
                  <a:tcPr marL="14006" marR="14006" marT="0" marB="0" anchor="ctr">
                    <a:lnL w="19050" cap="flat" cmpd="sng" algn="ctr">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l" rtl="0" fontAlgn="ctr"/>
                      <a:r>
                        <a:rPr lang="en-IN" sz="1400" b="0" i="0" u="none" strike="noStrike" cap="none" dirty="0">
                          <a:solidFill>
                            <a:srgbClr val="FFFFFF"/>
                          </a:solidFill>
                          <a:latin typeface="Poppins SemiBold"/>
                          <a:ea typeface="Poppins SemiBold"/>
                          <a:cs typeface="Poppins SemiBold"/>
                          <a:sym typeface="Arial"/>
                        </a:rPr>
                        <a:t>Institute Level Optional Course 1</a:t>
                      </a: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lgn="ctr">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3</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60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100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24CSAEC701</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a:solidFill>
                            <a:srgbClr val="FFFFFF"/>
                          </a:solidFill>
                          <a:latin typeface="Poppins SemiBold"/>
                          <a:ea typeface="Poppins SemiBold"/>
                          <a:cs typeface="Poppins SemiBold"/>
                          <a:sym typeface="Arial"/>
                        </a:rPr>
                        <a:t>AEC</a:t>
                      </a:r>
                    </a:p>
                  </a:txBody>
                  <a:tcPr marL="14006" marR="14006" marT="0" marB="0" anchor="ctr">
                    <a:lnL w="19050" cap="flat" cmpd="sng" algn="ctr">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IN" sz="1400" b="0" i="0" u="none" strike="noStrike" cap="none" dirty="0" smtClean="0">
                          <a:solidFill>
                            <a:srgbClr val="FFFFFF"/>
                          </a:solidFill>
                          <a:latin typeface="Poppins SemiBold"/>
                          <a:ea typeface="Poppins SemiBold"/>
                          <a:cs typeface="Poppins SemiBold"/>
                          <a:sym typeface="Arial"/>
                        </a:rPr>
                        <a:t>Corporate</a:t>
                      </a:r>
                      <a:r>
                        <a:rPr lang="en-IN" sz="1400" b="0" i="0" u="none" strike="noStrike" cap="none" baseline="0" dirty="0" smtClean="0">
                          <a:solidFill>
                            <a:srgbClr val="FFFFFF"/>
                          </a:solidFill>
                          <a:latin typeface="Poppins SemiBold"/>
                          <a:ea typeface="Poppins SemiBold"/>
                          <a:cs typeface="Poppins SemiBold"/>
                          <a:sym typeface="Arial"/>
                        </a:rPr>
                        <a:t> </a:t>
                      </a:r>
                      <a:r>
                        <a:rPr lang="en-IN" sz="1400" b="0" i="0" u="none" strike="noStrike" cap="none" dirty="0" smtClean="0">
                          <a:solidFill>
                            <a:srgbClr val="FFFFFF"/>
                          </a:solidFill>
                          <a:latin typeface="Poppins SemiBold"/>
                          <a:ea typeface="Poppins SemiBold"/>
                          <a:cs typeface="Poppins SemiBold"/>
                          <a:sym typeface="Arial"/>
                        </a:rPr>
                        <a:t>Communication</a:t>
                      </a:r>
                    </a:p>
                    <a:p>
                      <a:pPr algn="l" rtl="0" fontAlgn="ctr"/>
                      <a:r>
                        <a:rPr lang="en-IN" sz="1400" b="0" i="0" u="none" strike="noStrike" cap="none" dirty="0" smtClean="0">
                          <a:solidFill>
                            <a:srgbClr val="FFFFFF"/>
                          </a:solidFill>
                          <a:latin typeface="Poppins SemiBold"/>
                          <a:ea typeface="Poppins SemiBold"/>
                          <a:cs typeface="Poppins SemiBold"/>
                          <a:sym typeface="Arial"/>
                        </a:rPr>
                        <a:t> &amp;</a:t>
                      </a:r>
                      <a:r>
                        <a:rPr lang="en-IN" sz="1400" b="0" i="0" u="none" strike="noStrike" cap="none" baseline="0" dirty="0" smtClean="0">
                          <a:solidFill>
                            <a:srgbClr val="FFFFFF"/>
                          </a:solidFill>
                          <a:latin typeface="Poppins SemiBold"/>
                          <a:ea typeface="Poppins SemiBold"/>
                          <a:cs typeface="Poppins SemiBold"/>
                          <a:sym typeface="Arial"/>
                        </a:rPr>
                        <a:t> </a:t>
                      </a:r>
                      <a:r>
                        <a:rPr lang="en-IN" sz="1400" b="0" i="0" u="none" strike="noStrike" cap="none" dirty="0" smtClean="0">
                          <a:solidFill>
                            <a:srgbClr val="FFFFFF"/>
                          </a:solidFill>
                          <a:latin typeface="Poppins SemiBold"/>
                          <a:ea typeface="Poppins SemiBold"/>
                          <a:cs typeface="Poppins SemiBold"/>
                          <a:sym typeface="Arial"/>
                        </a:rPr>
                        <a:t>Employability Skills</a:t>
                      </a:r>
                      <a:r>
                        <a:rPr lang="en-IN" sz="1400" b="0" i="0" u="none" strike="noStrike" cap="none" baseline="0" dirty="0" smtClean="0">
                          <a:solidFill>
                            <a:srgbClr val="FFFFFF"/>
                          </a:solidFill>
                          <a:latin typeface="Poppins SemiBold"/>
                          <a:ea typeface="Poppins SemiBold"/>
                          <a:cs typeface="Poppins SemiBold"/>
                          <a:sym typeface="Arial"/>
                        </a:rPr>
                        <a:t> – II </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9050" cap="flat" cmpd="sng" algn="ctr">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smtClean="0">
                          <a:solidFill>
                            <a:schemeClr val="tx1"/>
                          </a:solidFill>
                          <a:latin typeface="Poppins SemiBold"/>
                          <a:ea typeface="Poppins SemiBold"/>
                          <a:cs typeface="Poppins SemiBold"/>
                          <a:sym typeface="Arial"/>
                        </a:rPr>
                        <a:t>1</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smtClean="0">
                          <a:solidFill>
                            <a:schemeClr val="tx1"/>
                          </a:solidFill>
                          <a:latin typeface="Poppins SemiBold"/>
                          <a:ea typeface="Poppins SemiBold"/>
                          <a:cs typeface="Poppins SemiBold"/>
                          <a:sym typeface="Arial"/>
                        </a:rPr>
                        <a:t>-</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smtClean="0">
                          <a:solidFill>
                            <a:schemeClr val="tx1"/>
                          </a:solidFill>
                          <a:latin typeface="Poppins SemiBold"/>
                          <a:ea typeface="Poppins SemiBold"/>
                          <a:cs typeface="Poppins SemiBold"/>
                          <a:sym typeface="Arial"/>
                        </a:rPr>
                        <a:t>1</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smtClean="0">
                          <a:solidFill>
                            <a:schemeClr val="tx1"/>
                          </a:solidFill>
                          <a:latin typeface="Poppins SemiBold"/>
                          <a:ea typeface="Poppins SemiBold"/>
                          <a:cs typeface="Poppins SemiBold"/>
                          <a:sym typeface="Arial"/>
                        </a:rPr>
                        <a:t>-</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1</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smtClean="0">
                          <a:solidFill>
                            <a:schemeClr val="tx1"/>
                          </a:solidFill>
                          <a:latin typeface="Poppins SemiBold"/>
                          <a:ea typeface="Poppins SemiBold"/>
                          <a:cs typeface="Poppins SemiBold"/>
                          <a:sym typeface="Arial"/>
                        </a:rPr>
                        <a:t>-</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smtClean="0">
                          <a:solidFill>
                            <a:schemeClr val="tx1"/>
                          </a:solidFill>
                          <a:latin typeface="Poppins SemiBold"/>
                          <a:ea typeface="Poppins SemiBold"/>
                          <a:cs typeface="Poppins SemiBold"/>
                          <a:sym typeface="Arial"/>
                        </a:rPr>
                        <a:t>-</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smtClean="0">
                          <a:solidFill>
                            <a:schemeClr val="tx1"/>
                          </a:solidFill>
                          <a:latin typeface="Poppins SemiBold"/>
                          <a:ea typeface="Poppins SemiBold"/>
                          <a:cs typeface="Poppins SemiBold"/>
                          <a:sym typeface="Arial"/>
                        </a:rPr>
                        <a:t>-</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12698">
                <a:tc>
                  <a:txBody>
                    <a:bodyPr/>
                    <a:lstStyle/>
                    <a:p>
                      <a:pPr algn="ctr" rtl="0" fontAlgn="ctr"/>
                      <a:r>
                        <a:rPr lang="en-US" sz="1400" b="0" i="0" u="none" strike="noStrike" cap="none" dirty="0" smtClean="0">
                          <a:solidFill>
                            <a:srgbClr val="FFFFFF"/>
                          </a:solidFill>
                          <a:latin typeface="Poppins SemiBold"/>
                          <a:ea typeface="Poppins SemiBold"/>
                          <a:cs typeface="Poppins SemiBold"/>
                          <a:sym typeface="Arial"/>
                        </a:rPr>
                        <a:t>24CSPRJ701</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400" b="0" i="0" u="none" strike="noStrike" cap="none" dirty="0">
                          <a:solidFill>
                            <a:srgbClr val="FFFFFF"/>
                          </a:solidFill>
                          <a:latin typeface="Poppins SemiBold"/>
                          <a:ea typeface="Poppins SemiBold"/>
                          <a:cs typeface="Poppins SemiBold"/>
                          <a:sym typeface="Arial"/>
                        </a:rPr>
                        <a:t>PRJ</a:t>
                      </a:r>
                    </a:p>
                  </a:txBody>
                  <a:tcPr marL="14006" marR="14006" marT="0" marB="0" anchor="ctr">
                    <a:lnL w="19050" cap="flat" cmpd="sng" algn="ctr">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l" rtl="0" fontAlgn="ctr"/>
                      <a:r>
                        <a:rPr lang="en-IN" sz="1400" b="0" i="0" u="none" strike="noStrike" cap="none" dirty="0">
                          <a:solidFill>
                            <a:srgbClr val="FFFFFF"/>
                          </a:solidFill>
                          <a:latin typeface="Poppins SemiBold"/>
                          <a:ea typeface="Poppins SemiBold"/>
                          <a:cs typeface="Poppins SemiBold"/>
                          <a:sym typeface="Arial"/>
                        </a:rPr>
                        <a:t>Major </a:t>
                      </a:r>
                      <a:r>
                        <a:rPr lang="en-IN" sz="1400" b="0" i="0" u="none" strike="noStrike" cap="none" dirty="0" smtClean="0">
                          <a:solidFill>
                            <a:srgbClr val="FFFFFF"/>
                          </a:solidFill>
                          <a:latin typeface="Poppins SemiBold"/>
                          <a:ea typeface="Poppins SemiBold"/>
                          <a:cs typeface="Poppins SemiBold"/>
                          <a:sym typeface="Arial"/>
                        </a:rPr>
                        <a:t>Project</a:t>
                      </a:r>
                      <a:r>
                        <a:rPr lang="en-IN" sz="1400" b="0" i="0" u="none" strike="noStrike" cap="none" baseline="0" dirty="0" smtClean="0">
                          <a:solidFill>
                            <a:srgbClr val="FFFFFF"/>
                          </a:solidFill>
                          <a:latin typeface="Poppins SemiBold"/>
                          <a:ea typeface="Poppins SemiBold"/>
                          <a:cs typeface="Poppins SemiBold"/>
                          <a:sym typeface="Arial"/>
                        </a:rPr>
                        <a:t> – I </a:t>
                      </a:r>
                      <a:endParaRPr lang="en-IN" sz="14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lgn="ctr">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9050" cap="flat" cmpd="sng" algn="ctr">
                      <a:solidFill>
                        <a:srgbClr val="FFFFFF"/>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smtClean="0">
                          <a:solidFill>
                            <a:schemeClr val="tx1"/>
                          </a:solidFill>
                          <a:latin typeface="Poppins SemiBold"/>
                          <a:ea typeface="Poppins SemiBold"/>
                          <a:cs typeface="Poppins SemiBold"/>
                          <a:sym typeface="Arial"/>
                        </a:rPr>
                        <a:t>4</a:t>
                      </a:r>
                      <a:endParaRPr lang="en-IN" sz="1400" b="0"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25</a:t>
                      </a:r>
                    </a:p>
                  </a:txBody>
                  <a:tcPr marL="14006" marR="14006"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400" b="0" i="0" u="none" strike="noStrike" cap="none" dirty="0">
                          <a:solidFill>
                            <a:schemeClr val="tx1"/>
                          </a:solidFill>
                          <a:latin typeface="Poppins SemiBold"/>
                          <a:ea typeface="Poppins SemiBold"/>
                          <a:cs typeface="Poppins SemiBold"/>
                          <a:sym typeface="Arial"/>
                        </a:rPr>
                        <a:t>50</a:t>
                      </a:r>
                    </a:p>
                  </a:txBody>
                  <a:tcPr marL="14006" marR="14006"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37343">
                <a:tc>
                  <a:txBody>
                    <a:bodyPr/>
                    <a:lstStyle/>
                    <a:p>
                      <a:pPr algn="ctr" rtl="0" fontAlgn="ctr"/>
                      <a:endParaRPr lang="en-IN" sz="12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rtl="0" fontAlgn="ctr"/>
                      <a:endParaRPr lang="en-IN" sz="1200" b="0" i="0" u="none" strike="noStrike" cap="none" dirty="0">
                        <a:solidFill>
                          <a:srgbClr val="FFFFFF"/>
                        </a:solidFill>
                        <a:latin typeface="Poppins SemiBold"/>
                        <a:ea typeface="Poppins SemiBold"/>
                        <a:cs typeface="Poppins SemiBold"/>
                        <a:sym typeface="Arial"/>
                      </a:endParaRPr>
                    </a:p>
                  </a:txBody>
                  <a:tcPr marL="14006" marR="14006" marT="0" marB="0"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algn="ctr" rtl="0" fontAlgn="ctr"/>
                      <a:r>
                        <a:rPr lang="en-IN" sz="1600" b="1" i="0" u="none" strike="noStrike" cap="none" dirty="0">
                          <a:solidFill>
                            <a:srgbClr val="FFFFFF"/>
                          </a:solidFill>
                          <a:latin typeface="Poppins SemiBold"/>
                          <a:ea typeface="Poppins SemiBold"/>
                          <a:cs typeface="Poppins SemiBold"/>
                          <a:sym typeface="Arial"/>
                        </a:rPr>
                        <a:t>Total</a:t>
                      </a:r>
                    </a:p>
                  </a:txBody>
                  <a:tcPr marL="14006" marR="14006" marT="0" marB="0" anchor="ctr">
                    <a:lnL w="19050" cap="flat" cmpd="sng">
                      <a:solidFill>
                        <a:srgbClr val="FFFFFF"/>
                      </a:solidFill>
                      <a:prstDash val="solid"/>
                      <a:round/>
                      <a:headEnd type="none" w="sm" len="sm"/>
                      <a:tailEnd type="none" w="sm" len="sm"/>
                    </a:lnL>
                    <a:lnR w="19050" cap="flat" cmpd="sng" algn="ctr">
                      <a:solidFill>
                        <a:srgbClr val="FFFFFF"/>
                      </a:solidFill>
                      <a:prstDash val="solid"/>
                      <a:round/>
                      <a:headEnd type="none" w="sm" len="sm"/>
                      <a:tailEnd type="none" w="sm" len="sm"/>
                    </a:lnR>
                    <a:lnT w="19050" cap="flat" cmpd="sng" algn="ctr">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73763"/>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15</a:t>
                      </a:r>
                    </a:p>
                  </a:txBody>
                  <a:tcPr marL="14006" marR="14006" marT="0" marB="0" anchor="ctr">
                    <a:lnL w="19050" cap="flat" cmpd="sng">
                      <a:solidFill>
                        <a:srgbClr val="FFFFFF"/>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600" b="1" i="0" u="none" strike="noStrike" cap="none" dirty="0" smtClean="0">
                          <a:solidFill>
                            <a:schemeClr val="tx1"/>
                          </a:solidFill>
                          <a:latin typeface="Poppins SemiBold"/>
                          <a:ea typeface="Poppins SemiBold"/>
                          <a:cs typeface="Poppins SemiBold"/>
                          <a:sym typeface="Arial"/>
                        </a:rPr>
                        <a:t>1</a:t>
                      </a:r>
                      <a:endParaRPr lang="en-IN" sz="1600" b="1"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600" b="1" i="0" u="none" strike="noStrike" cap="none" dirty="0" smtClean="0">
                          <a:solidFill>
                            <a:schemeClr val="tx1"/>
                          </a:solidFill>
                          <a:latin typeface="Poppins SemiBold"/>
                          <a:ea typeface="Poppins SemiBold"/>
                          <a:cs typeface="Poppins SemiBold"/>
                          <a:sym typeface="Arial"/>
                        </a:rPr>
                        <a:t>12</a:t>
                      </a:r>
                      <a:endParaRPr lang="en-IN" sz="1600" b="1"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15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600" b="1" i="0" u="none" strike="noStrike" cap="none" dirty="0" smtClean="0">
                          <a:solidFill>
                            <a:schemeClr val="tx1"/>
                          </a:solidFill>
                          <a:latin typeface="Poppins SemiBold"/>
                          <a:ea typeface="Poppins SemiBold"/>
                          <a:cs typeface="Poppins SemiBold"/>
                          <a:sym typeface="Arial"/>
                        </a:rPr>
                        <a:t>1</a:t>
                      </a:r>
                      <a:endParaRPr lang="en-IN" sz="1600" b="1"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US" sz="1600" b="1" i="0" u="none" strike="noStrike" cap="none" dirty="0" smtClean="0">
                          <a:solidFill>
                            <a:schemeClr val="tx1"/>
                          </a:solidFill>
                          <a:latin typeface="Poppins SemiBold"/>
                          <a:ea typeface="Poppins SemiBold"/>
                          <a:cs typeface="Poppins SemiBold"/>
                          <a:sym typeface="Arial"/>
                        </a:rPr>
                        <a:t>6</a:t>
                      </a:r>
                      <a:endParaRPr lang="en-IN" sz="1600" b="1" i="0" u="none" strike="noStrike" cap="none" dirty="0">
                        <a:solidFill>
                          <a:schemeClr val="tx1"/>
                        </a:solidFill>
                        <a:latin typeface="Poppins SemiBold"/>
                        <a:ea typeface="Poppins SemiBold"/>
                        <a:cs typeface="Poppins SemiBold"/>
                        <a:sym typeface="Arial"/>
                      </a:endParaRP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22</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100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100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300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150</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75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R="0" algn="ctr" rtl="0" fontAlgn="ctr">
                        <a:lnSpc>
                          <a:spcPct val="100000"/>
                        </a:lnSpc>
                        <a:spcBef>
                          <a:spcPts val="0"/>
                        </a:spcBef>
                        <a:spcAft>
                          <a:spcPts val="0"/>
                        </a:spcAft>
                        <a:buClr>
                          <a:srgbClr val="000000"/>
                        </a:buClr>
                        <a:buFont typeface="Arial"/>
                      </a:pPr>
                      <a:r>
                        <a:rPr lang="en-IN" sz="1600" b="1" i="0" u="none" strike="noStrike" cap="none" dirty="0">
                          <a:solidFill>
                            <a:schemeClr val="tx1"/>
                          </a:solidFill>
                          <a:latin typeface="Poppins SemiBold"/>
                          <a:ea typeface="Poppins SemiBold"/>
                          <a:cs typeface="Poppins SemiBold"/>
                          <a:sym typeface="Arial"/>
                        </a:rPr>
                        <a:t>725</a:t>
                      </a:r>
                    </a:p>
                  </a:txBody>
                  <a:tcPr marL="14006" marR="14006"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4176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71;g2e28872b20b_0_1300"/>
          <p:cNvSpPr txBox="1">
            <a:spLocks/>
          </p:cNvSpPr>
          <p:nvPr/>
        </p:nvSpPr>
        <p:spPr>
          <a:xfrm>
            <a:off x="655200" y="2406893"/>
            <a:ext cx="10881600" cy="228320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4800"/>
            </a:pPr>
            <a:r>
              <a:rPr lang="en-US" sz="3200" b="1" dirty="0" smtClean="0">
                <a:solidFill>
                  <a:srgbClr val="85200C"/>
                </a:solidFill>
                <a:latin typeface="Poppins"/>
                <a:ea typeface="Poppins"/>
                <a:cs typeface="Poppins"/>
                <a:sym typeface="Poppins"/>
              </a:rPr>
              <a:t>Bachelor of Engineering </a:t>
            </a:r>
          </a:p>
          <a:p>
            <a:pPr algn="ctr">
              <a:lnSpc>
                <a:spcPct val="150000"/>
              </a:lnSpc>
              <a:buSzPts val="4800"/>
            </a:pPr>
            <a:r>
              <a:rPr lang="en-US" sz="3200" b="1" dirty="0" smtClean="0">
                <a:solidFill>
                  <a:srgbClr val="85200C"/>
                </a:solidFill>
                <a:latin typeface="Poppins"/>
                <a:ea typeface="Poppins"/>
                <a:cs typeface="Poppins"/>
                <a:sym typeface="Poppins"/>
              </a:rPr>
              <a:t>In </a:t>
            </a:r>
          </a:p>
          <a:p>
            <a:pPr algn="ctr">
              <a:lnSpc>
                <a:spcPct val="150000"/>
              </a:lnSpc>
              <a:buSzPts val="4800"/>
            </a:pPr>
            <a:r>
              <a:rPr lang="en-US" sz="3200" b="1" dirty="0" smtClean="0">
                <a:solidFill>
                  <a:srgbClr val="85200C"/>
                </a:solidFill>
                <a:latin typeface="Poppins"/>
                <a:ea typeface="Poppins"/>
                <a:cs typeface="Poppins"/>
                <a:sym typeface="Poppins"/>
              </a:rPr>
              <a:t>Computer </a:t>
            </a:r>
            <a:r>
              <a:rPr lang="en-US" sz="3200" b="1" dirty="0" smtClean="0">
                <a:solidFill>
                  <a:srgbClr val="85200C"/>
                </a:solidFill>
                <a:latin typeface="Poppins"/>
                <a:ea typeface="Poppins"/>
                <a:cs typeface="Poppins"/>
                <a:sym typeface="Poppins"/>
              </a:rPr>
              <a:t>Science and Engineering (Data Science)</a:t>
            </a:r>
            <a:endParaRPr lang="en-US" sz="3200" b="1" dirty="0">
              <a:solidFill>
                <a:srgbClr val="85200C"/>
              </a:solidFill>
              <a:latin typeface="Poppins"/>
              <a:ea typeface="Poppins"/>
              <a:cs typeface="Poppins"/>
              <a:sym typeface="Poppins"/>
            </a:endParaRPr>
          </a:p>
        </p:txBody>
      </p:sp>
      <p:sp>
        <p:nvSpPr>
          <p:cNvPr id="5" name="Google Shape;573;g2e28872b20b_0_1300"/>
          <p:cNvSpPr txBox="1"/>
          <p:nvPr/>
        </p:nvSpPr>
        <p:spPr>
          <a:xfrm>
            <a:off x="404250" y="1146978"/>
            <a:ext cx="11383500" cy="707100"/>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lnSpc>
                <a:spcPct val="90000"/>
              </a:lnSpc>
              <a:spcBef>
                <a:spcPts val="0"/>
              </a:spcBef>
              <a:spcAft>
                <a:spcPts val="0"/>
              </a:spcAft>
              <a:buClr>
                <a:schemeClr val="dk1"/>
              </a:buClr>
              <a:buSzPct val="100000"/>
              <a:buFont typeface="Arial Narrow"/>
              <a:buNone/>
            </a:pPr>
            <a:r>
              <a:rPr lang="en-IN" sz="4400" b="1" i="0" u="none" strike="noStrike" cap="none" dirty="0">
                <a:solidFill>
                  <a:srgbClr val="073763"/>
                </a:solidFill>
                <a:latin typeface="Poppins"/>
                <a:ea typeface="Poppins"/>
                <a:cs typeface="Poppins"/>
                <a:sym typeface="Poppins"/>
              </a:rPr>
              <a:t>St. John College of Engineering and Management</a:t>
            </a:r>
            <a:endParaRPr sz="4400" b="1" i="0" u="none" strike="noStrike" cap="none" dirty="0">
              <a:solidFill>
                <a:srgbClr val="073763"/>
              </a:solidFill>
              <a:latin typeface="Poppins"/>
              <a:ea typeface="Poppins"/>
              <a:cs typeface="Poppins"/>
              <a:sym typeface="Poppins"/>
            </a:endParaRPr>
          </a:p>
        </p:txBody>
      </p:sp>
      <p:sp>
        <p:nvSpPr>
          <p:cNvPr id="6" name="Google Shape;572;g2e28872b20b_0_1300"/>
          <p:cNvSpPr txBox="1">
            <a:spLocks noGrp="1"/>
          </p:cNvSpPr>
          <p:nvPr>
            <p:ph type="subTitle" idx="4294967295"/>
          </p:nvPr>
        </p:nvSpPr>
        <p:spPr>
          <a:xfrm>
            <a:off x="1524000" y="5162385"/>
            <a:ext cx="9144000" cy="757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Arial"/>
              <a:buNone/>
            </a:pPr>
            <a:r>
              <a:rPr lang="en-IN" sz="3400" b="1" i="0" u="none" strike="noStrike" cap="none" dirty="0" smtClean="0">
                <a:solidFill>
                  <a:srgbClr val="B45F06"/>
                </a:solidFill>
                <a:latin typeface="Poppins"/>
                <a:ea typeface="Poppins"/>
                <a:cs typeface="Poppins"/>
                <a:sym typeface="Poppins"/>
              </a:rPr>
              <a:t>SJCEM: R - 24 (Scheme – </a:t>
            </a:r>
            <a:r>
              <a:rPr lang="en-IN" sz="3400" b="1" dirty="0" smtClean="0">
                <a:solidFill>
                  <a:srgbClr val="B45F06"/>
                </a:solidFill>
                <a:latin typeface="Poppins"/>
                <a:ea typeface="Poppins"/>
                <a:cs typeface="Poppins"/>
                <a:sym typeface="Poppins"/>
              </a:rPr>
              <a:t>‘</a:t>
            </a:r>
            <a:r>
              <a:rPr lang="en-IN" sz="3400" b="1" dirty="0">
                <a:solidFill>
                  <a:srgbClr val="B45F06"/>
                </a:solidFill>
                <a:latin typeface="Poppins"/>
                <a:ea typeface="Poppins"/>
                <a:cs typeface="Poppins"/>
                <a:sym typeface="Poppins"/>
              </a:rPr>
              <a:t>B</a:t>
            </a:r>
            <a:r>
              <a:rPr lang="en-IN" sz="3400" b="1" i="0" u="none" strike="noStrike" cap="none" dirty="0" smtClean="0">
                <a:solidFill>
                  <a:srgbClr val="B45F06"/>
                </a:solidFill>
                <a:latin typeface="Poppins"/>
                <a:ea typeface="Poppins"/>
                <a:cs typeface="Poppins"/>
                <a:sym typeface="Poppins"/>
              </a:rPr>
              <a:t>’)</a:t>
            </a:r>
            <a:endParaRPr sz="3400" b="1" i="0" u="none" strike="noStrike" cap="none" dirty="0">
              <a:solidFill>
                <a:srgbClr val="B45F06"/>
              </a:solidFill>
              <a:latin typeface="Poppins"/>
              <a:ea typeface="Poppins"/>
              <a:cs typeface="Poppins"/>
              <a:sym typeface="Poppins"/>
            </a:endParaRPr>
          </a:p>
        </p:txBody>
      </p:sp>
    </p:spTree>
    <p:extLst>
      <p:ext uri="{BB962C8B-B14F-4D97-AF65-F5344CB8AC3E}">
        <p14:creationId xmlns:p14="http://schemas.microsoft.com/office/powerpoint/2010/main" val="76042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sldNum" idx="4294967295"/>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IN" sz="1200" b="0" strike="noStrike" spc="-1">
                <a:solidFill>
                  <a:srgbClr val="888888"/>
                </a:solidFill>
                <a:latin typeface="Calibri"/>
                <a:ea typeface="Calibri"/>
              </a:defRPr>
            </a:lvl1pPr>
          </a:lstStyle>
          <a:p>
            <a:pPr indent="0" algn="r">
              <a:lnSpc>
                <a:spcPct val="100000"/>
              </a:lnSpc>
              <a:buNone/>
              <a:tabLst>
                <a:tab pos="0" algn="l"/>
              </a:tabLst>
            </a:pPr>
            <a:fld id="{0B371AA7-9A6F-44A5-BD2E-E065497CE69A}" type="slidenum">
              <a:rPr lang="en-IN" sz="1200" b="0" strike="noStrike" spc="-1">
                <a:solidFill>
                  <a:srgbClr val="888888"/>
                </a:solidFill>
                <a:latin typeface="Calibri"/>
                <a:ea typeface="Calibri"/>
              </a:rPr>
              <a:t>19</a:t>
            </a:fld>
            <a:endParaRPr lang="en-US" sz="1200" b="0" strike="noStrike" spc="-1">
              <a:solidFill>
                <a:srgbClr val="000000"/>
              </a:solidFill>
              <a:latin typeface="Times New Roman"/>
            </a:endParaRPr>
          </a:p>
        </p:txBody>
      </p:sp>
      <p:sp>
        <p:nvSpPr>
          <p:cNvPr id="186" name="PlaceHolder 2"/>
          <p:cNvSpPr>
            <a:spLocks noGrp="1"/>
          </p:cNvSpPr>
          <p:nvPr>
            <p:ph type="title"/>
          </p:nvPr>
        </p:nvSpPr>
        <p:spPr>
          <a:xfrm>
            <a:off x="1689840" y="182160"/>
            <a:ext cx="9246240" cy="670320"/>
          </a:xfrm>
          <a:prstGeom prst="rect">
            <a:avLst/>
          </a:prstGeom>
          <a:noFill/>
          <a:ln w="0">
            <a:noFill/>
          </a:ln>
        </p:spPr>
        <p:txBody>
          <a:bodyPr lIns="91440" tIns="45720" rIns="91440" bIns="45720" anchor="ctr">
            <a:noAutofit/>
          </a:bodyPr>
          <a:lstStyle/>
          <a:p>
            <a:pPr indent="0" algn="ctr">
              <a:lnSpc>
                <a:spcPct val="90000"/>
              </a:lnSpc>
              <a:buNone/>
              <a:tabLst>
                <a:tab pos="0" algn="l"/>
              </a:tabLst>
            </a:pPr>
            <a:r>
              <a:rPr lang="en-IN" sz="2400" b="0" strike="noStrike" spc="-1">
                <a:solidFill>
                  <a:srgbClr val="073763"/>
                </a:solidFill>
                <a:latin typeface="Poppins ExtraBold"/>
                <a:ea typeface="Poppins ExtraBold"/>
              </a:rPr>
              <a:t>SCHEME FOR COMPUTER SCIENCE AND  ENGINEERING (DATA SCIENCE)</a:t>
            </a:r>
            <a:endParaRPr lang="en-US" sz="2400" b="0" strike="noStrike" spc="-1">
              <a:solidFill>
                <a:srgbClr val="000000"/>
              </a:solidFill>
              <a:latin typeface="Arial"/>
            </a:endParaRPr>
          </a:p>
        </p:txBody>
      </p:sp>
      <p:sp>
        <p:nvSpPr>
          <p:cNvPr id="187" name="Google Shape;410;g2e28872b20b_0_1152"/>
          <p:cNvSpPr/>
          <p:nvPr/>
        </p:nvSpPr>
        <p:spPr>
          <a:xfrm>
            <a:off x="4383720" y="826920"/>
            <a:ext cx="3858480" cy="364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tabLst>
                <a:tab pos="0" algn="l"/>
              </a:tabLst>
            </a:pPr>
            <a:r>
              <a:rPr lang="en-IN" sz="1800" b="1" strike="noStrike" spc="-1" dirty="0">
                <a:solidFill>
                  <a:srgbClr val="741B47"/>
                </a:solidFill>
                <a:latin typeface="Poppins"/>
                <a:ea typeface="Poppins"/>
              </a:rPr>
              <a:t>SEM IV A.Y. 2025-26 R-24B</a:t>
            </a:r>
            <a:endParaRPr lang="en-US" sz="1800" b="0" strike="noStrike" spc="-1" dirty="0">
              <a:solidFill>
                <a:srgbClr val="000000"/>
              </a:solidFill>
              <a:latin typeface="Arial"/>
            </a:endParaRPr>
          </a:p>
        </p:txBody>
      </p:sp>
      <p:graphicFrame>
        <p:nvGraphicFramePr>
          <p:cNvPr id="188" name="Google Shape;411;g2e28872b20b_0_1152"/>
          <p:cNvGraphicFramePr/>
          <p:nvPr>
            <p:extLst/>
          </p:nvPr>
        </p:nvGraphicFramePr>
        <p:xfrm>
          <a:off x="838680" y="1191600"/>
          <a:ext cx="10468080" cy="5320552"/>
        </p:xfrm>
        <a:graphic>
          <a:graphicData uri="http://schemas.openxmlformats.org/drawingml/2006/table">
            <a:tbl>
              <a:tblPr/>
              <a:tblGrid>
                <a:gridCol w="1244160">
                  <a:extLst>
                    <a:ext uri="{9D8B030D-6E8A-4147-A177-3AD203B41FA5}">
                      <a16:colId xmlns:a16="http://schemas.microsoft.com/office/drawing/2014/main" val="20000"/>
                    </a:ext>
                  </a:extLst>
                </a:gridCol>
                <a:gridCol w="627480">
                  <a:extLst>
                    <a:ext uri="{9D8B030D-6E8A-4147-A177-3AD203B41FA5}">
                      <a16:colId xmlns:a16="http://schemas.microsoft.com/office/drawing/2014/main" val="20001"/>
                    </a:ext>
                  </a:extLst>
                </a:gridCol>
                <a:gridCol w="2382840">
                  <a:extLst>
                    <a:ext uri="{9D8B030D-6E8A-4147-A177-3AD203B41FA5}">
                      <a16:colId xmlns:a16="http://schemas.microsoft.com/office/drawing/2014/main" val="20002"/>
                    </a:ext>
                  </a:extLst>
                </a:gridCol>
                <a:gridCol w="430200">
                  <a:extLst>
                    <a:ext uri="{9D8B030D-6E8A-4147-A177-3AD203B41FA5}">
                      <a16:colId xmlns:a16="http://schemas.microsoft.com/office/drawing/2014/main" val="20003"/>
                    </a:ext>
                  </a:extLst>
                </a:gridCol>
                <a:gridCol w="430200">
                  <a:extLst>
                    <a:ext uri="{9D8B030D-6E8A-4147-A177-3AD203B41FA5}">
                      <a16:colId xmlns:a16="http://schemas.microsoft.com/office/drawing/2014/main" val="20004"/>
                    </a:ext>
                  </a:extLst>
                </a:gridCol>
                <a:gridCol w="430200">
                  <a:extLst>
                    <a:ext uri="{9D8B030D-6E8A-4147-A177-3AD203B41FA5}">
                      <a16:colId xmlns:a16="http://schemas.microsoft.com/office/drawing/2014/main" val="20005"/>
                    </a:ext>
                  </a:extLst>
                </a:gridCol>
                <a:gridCol w="430200">
                  <a:extLst>
                    <a:ext uri="{9D8B030D-6E8A-4147-A177-3AD203B41FA5}">
                      <a16:colId xmlns:a16="http://schemas.microsoft.com/office/drawing/2014/main" val="20006"/>
                    </a:ext>
                  </a:extLst>
                </a:gridCol>
                <a:gridCol w="430200">
                  <a:extLst>
                    <a:ext uri="{9D8B030D-6E8A-4147-A177-3AD203B41FA5}">
                      <a16:colId xmlns:a16="http://schemas.microsoft.com/office/drawing/2014/main" val="20007"/>
                    </a:ext>
                  </a:extLst>
                </a:gridCol>
                <a:gridCol w="430200">
                  <a:extLst>
                    <a:ext uri="{9D8B030D-6E8A-4147-A177-3AD203B41FA5}">
                      <a16:colId xmlns:a16="http://schemas.microsoft.com/office/drawing/2014/main" val="20008"/>
                    </a:ext>
                  </a:extLst>
                </a:gridCol>
                <a:gridCol w="699840">
                  <a:extLst>
                    <a:ext uri="{9D8B030D-6E8A-4147-A177-3AD203B41FA5}">
                      <a16:colId xmlns:a16="http://schemas.microsoft.com/office/drawing/2014/main" val="20009"/>
                    </a:ext>
                  </a:extLst>
                </a:gridCol>
                <a:gridCol w="451440">
                  <a:extLst>
                    <a:ext uri="{9D8B030D-6E8A-4147-A177-3AD203B41FA5}">
                      <a16:colId xmlns:a16="http://schemas.microsoft.com/office/drawing/2014/main" val="20010"/>
                    </a:ext>
                  </a:extLst>
                </a:gridCol>
                <a:gridCol w="451440">
                  <a:extLst>
                    <a:ext uri="{9D8B030D-6E8A-4147-A177-3AD203B41FA5}">
                      <a16:colId xmlns:a16="http://schemas.microsoft.com/office/drawing/2014/main" val="20011"/>
                    </a:ext>
                  </a:extLst>
                </a:gridCol>
                <a:gridCol w="559800">
                  <a:extLst>
                    <a:ext uri="{9D8B030D-6E8A-4147-A177-3AD203B41FA5}">
                      <a16:colId xmlns:a16="http://schemas.microsoft.com/office/drawing/2014/main" val="20012"/>
                    </a:ext>
                  </a:extLst>
                </a:gridCol>
                <a:gridCol w="451440">
                  <a:extLst>
                    <a:ext uri="{9D8B030D-6E8A-4147-A177-3AD203B41FA5}">
                      <a16:colId xmlns:a16="http://schemas.microsoft.com/office/drawing/2014/main" val="20013"/>
                    </a:ext>
                  </a:extLst>
                </a:gridCol>
                <a:gridCol w="567000">
                  <a:extLst>
                    <a:ext uri="{9D8B030D-6E8A-4147-A177-3AD203B41FA5}">
                      <a16:colId xmlns:a16="http://schemas.microsoft.com/office/drawing/2014/main" val="20014"/>
                    </a:ext>
                  </a:extLst>
                </a:gridCol>
                <a:gridCol w="451440">
                  <a:extLst>
                    <a:ext uri="{9D8B030D-6E8A-4147-A177-3AD203B41FA5}">
                      <a16:colId xmlns:a16="http://schemas.microsoft.com/office/drawing/2014/main" val="20015"/>
                    </a:ext>
                  </a:extLst>
                </a:gridCol>
              </a:tblGrid>
              <a:tr h="299184">
                <a:tc gridSpan="16">
                  <a:txBody>
                    <a:bodyPr/>
                    <a:lstStyle/>
                    <a:p>
                      <a:pPr algn="ctr">
                        <a:lnSpc>
                          <a:spcPct val="100000"/>
                        </a:lnSpc>
                        <a:tabLst>
                          <a:tab pos="0" algn="l"/>
                        </a:tabLst>
                      </a:pPr>
                      <a:r>
                        <a:rPr lang="en-IN" sz="1200" b="0" strike="noStrike" spc="-1" dirty="0">
                          <a:solidFill>
                            <a:srgbClr val="FFFFFF"/>
                          </a:solidFill>
                          <a:latin typeface="Poppins SemiBold"/>
                          <a:ea typeface="Poppins SemiBold"/>
                        </a:rPr>
                        <a:t>Scheme for Computer Science and Engineering (Data Science) Sem IV (SJCEM R 24)</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262345">
                <a:tc rowSpan="3">
                  <a:txBody>
                    <a:bodyPr/>
                    <a:lstStyle/>
                    <a:p>
                      <a:pPr algn="ctr">
                        <a:lnSpc>
                          <a:spcPct val="100000"/>
                        </a:lnSpc>
                        <a:tabLst>
                          <a:tab pos="0" algn="l"/>
                        </a:tabLst>
                      </a:pPr>
                      <a:r>
                        <a:rPr lang="en-IN" sz="1200" b="0" strike="noStrike" spc="-1">
                          <a:solidFill>
                            <a:srgbClr val="FFFFFF"/>
                          </a:solidFill>
                          <a:latin typeface="Poppins SemiBold"/>
                          <a:ea typeface="Poppins SemiBold"/>
                        </a:rPr>
                        <a:t>Course Code</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3">
                  <a:txBody>
                    <a:bodyPr/>
                    <a:lstStyle/>
                    <a:p>
                      <a:pPr algn="ctr">
                        <a:lnSpc>
                          <a:spcPct val="100000"/>
                        </a:lnSpc>
                        <a:tabLst>
                          <a:tab pos="0" algn="l"/>
                        </a:tabLst>
                      </a:pPr>
                      <a:r>
                        <a:rPr lang="en-IN" sz="1200" b="0" strike="noStrike" spc="-1">
                          <a:solidFill>
                            <a:srgbClr val="FFFFFF"/>
                          </a:solidFill>
                          <a:latin typeface="Poppins SemiBold"/>
                          <a:ea typeface="Poppins SemiBold"/>
                        </a:rPr>
                        <a:t>Vertical</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3">
                  <a:txBody>
                    <a:bodyPr/>
                    <a:lstStyle/>
                    <a:p>
                      <a:pPr algn="ctr">
                        <a:lnSpc>
                          <a:spcPct val="100000"/>
                        </a:lnSpc>
                        <a:tabLst>
                          <a:tab pos="0" algn="l"/>
                        </a:tabLst>
                      </a:pPr>
                      <a:r>
                        <a:rPr lang="en-IN" sz="1200" b="0" strike="noStrike" spc="-1" dirty="0">
                          <a:solidFill>
                            <a:srgbClr val="FFFFFF"/>
                          </a:solidFill>
                          <a:latin typeface="Poppins SemiBold"/>
                          <a:ea typeface="Poppins SemiBold"/>
                        </a:rPr>
                        <a:t>Course Name</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gridSpan="3">
                  <a:txBody>
                    <a:bodyPr/>
                    <a:lstStyle/>
                    <a:p>
                      <a:pPr algn="ctr">
                        <a:lnSpc>
                          <a:spcPct val="100000"/>
                        </a:lnSpc>
                        <a:tabLst>
                          <a:tab pos="0" algn="l"/>
                        </a:tabLst>
                      </a:pPr>
                      <a:r>
                        <a:rPr lang="en-IN" sz="1200" b="0" strike="noStrike" spc="-1">
                          <a:solidFill>
                            <a:srgbClr val="FFFFFF"/>
                          </a:solidFill>
                          <a:latin typeface="Poppins SemiBold"/>
                          <a:ea typeface="Poppins SemiBold"/>
                        </a:rPr>
                        <a:t>Contact Hrs</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gridSpan="3">
                  <a:txBody>
                    <a:bodyPr/>
                    <a:lstStyle/>
                    <a:p>
                      <a:pPr algn="ctr">
                        <a:lnSpc>
                          <a:spcPct val="100000"/>
                        </a:lnSpc>
                        <a:tabLst>
                          <a:tab pos="0" algn="l"/>
                        </a:tabLst>
                      </a:pPr>
                      <a:r>
                        <a:rPr lang="en-IN" sz="1200" b="0" strike="noStrike" spc="-1">
                          <a:solidFill>
                            <a:srgbClr val="FFFFFF"/>
                          </a:solidFill>
                          <a:latin typeface="Poppins SemiBold"/>
                          <a:ea typeface="Poppins SemiBold"/>
                        </a:rPr>
                        <a:t>Credit Allotted</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3">
                  <a:txBody>
                    <a:bodyPr/>
                    <a:lstStyle/>
                    <a:p>
                      <a:pPr algn="ctr">
                        <a:lnSpc>
                          <a:spcPct val="100000"/>
                        </a:lnSpc>
                        <a:tabLst>
                          <a:tab pos="0" algn="l"/>
                        </a:tabLst>
                      </a:pPr>
                      <a:r>
                        <a:rPr lang="en-IN" sz="1200" b="0" strike="noStrike" spc="-1">
                          <a:solidFill>
                            <a:srgbClr val="FFFFFF"/>
                          </a:solidFill>
                          <a:latin typeface="Poppins SemiBold"/>
                          <a:ea typeface="Poppins SemiBold"/>
                        </a:rPr>
                        <a:t>Total Credits</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gridSpan="6">
                  <a:txBody>
                    <a:bodyPr/>
                    <a:lstStyle/>
                    <a:p>
                      <a:pPr algn="ctr">
                        <a:lnSpc>
                          <a:spcPct val="100000"/>
                        </a:lnSpc>
                        <a:tabLst>
                          <a:tab pos="0" algn="l"/>
                        </a:tabLst>
                      </a:pPr>
                      <a:r>
                        <a:rPr lang="en-IN" sz="1200" b="0" strike="noStrike" spc="-1">
                          <a:solidFill>
                            <a:srgbClr val="FFFFFF"/>
                          </a:solidFill>
                          <a:latin typeface="Poppins SemiBold"/>
                          <a:ea typeface="Poppins SemiBold"/>
                        </a:rPr>
                        <a:t>Evaluation Scheme</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0">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3"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3"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IAE 1</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IAE 2</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ESE</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CA (TW)</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OR/PR</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Total</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extLst>
                  <a:ext uri="{0D108BD9-81ED-4DB2-BD59-A6C34878D82A}">
                    <a16:rowId xmlns:a16="http://schemas.microsoft.com/office/drawing/2014/main" val="10002"/>
                  </a:ext>
                </a:extLst>
              </a:tr>
              <a:tr h="369227">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Th</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Tut</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Pr</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Th</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Tut</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Pr</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446538">
                <a:tc>
                  <a:txBody>
                    <a:bodyPr/>
                    <a:lstStyle/>
                    <a:p>
                      <a:pPr algn="ctr">
                        <a:lnSpc>
                          <a:spcPct val="100000"/>
                        </a:lnSpc>
                        <a:tabLst>
                          <a:tab pos="0" algn="l"/>
                        </a:tabLst>
                      </a:pPr>
                      <a:r>
                        <a:rPr lang="en-IN" sz="1200" b="0" strike="noStrike" spc="-1">
                          <a:solidFill>
                            <a:srgbClr val="FFFFFF"/>
                          </a:solidFill>
                          <a:latin typeface="Poppins SemiBold"/>
                          <a:ea typeface="Poppins SemiBold"/>
                        </a:rPr>
                        <a:t>24CSDSPCC401</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PCC</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Statistics and Probability</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3</a:t>
                      </a:r>
                      <a:endParaRPr lang="en-US" sz="1200" b="0" strike="noStrike" kern="1200" spc="-1" dirty="0">
                        <a:solidFill>
                          <a:srgbClr val="434343"/>
                        </a:solidFill>
                        <a:latin typeface="Poppins SemiBold"/>
                        <a:cs typeface="+mn-cs"/>
                      </a:endParaRPr>
                    </a:p>
                  </a:txBody>
                  <a:tcPr marL="7560" marR="7560" anchor="ctr">
                    <a:lnL w="18720">
                      <a:solidFill>
                        <a:srgbClr val="FFFFFF"/>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3</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3</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60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18720">
                      <a:solidFill>
                        <a:srgbClr val="FFFFFF"/>
                      </a:solidFill>
                      <a:prstDash val="solid"/>
                    </a:lnT>
                    <a:lnB w="9360">
                      <a:solidFill>
                        <a:srgbClr val="000000"/>
                      </a:solidFill>
                      <a:prstDash val="solid"/>
                    </a:lnB>
                    <a:solidFill>
                      <a:schemeClr val="lt1"/>
                    </a:solidFill>
                  </a:tcPr>
                </a:tc>
                <a:extLst>
                  <a:ext uri="{0D108BD9-81ED-4DB2-BD59-A6C34878D82A}">
                    <a16:rowId xmlns:a16="http://schemas.microsoft.com/office/drawing/2014/main" val="10004"/>
                  </a:ext>
                </a:extLst>
              </a:tr>
              <a:tr h="446538">
                <a:tc>
                  <a:txBody>
                    <a:bodyPr/>
                    <a:lstStyle/>
                    <a:p>
                      <a:pPr algn="ctr">
                        <a:lnSpc>
                          <a:spcPct val="100000"/>
                        </a:lnSpc>
                        <a:tabLst>
                          <a:tab pos="0" algn="l"/>
                        </a:tabLst>
                      </a:pPr>
                      <a:r>
                        <a:rPr lang="en-IN" sz="1200" b="0" strike="noStrike" spc="-1">
                          <a:solidFill>
                            <a:srgbClr val="FFFFFF"/>
                          </a:solidFill>
                          <a:latin typeface="Poppins SemiBold"/>
                          <a:ea typeface="Poppins SemiBold"/>
                        </a:rPr>
                        <a:t>24CSDSPCC402</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PCC</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Analysis of Algorithm</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3</a:t>
                      </a:r>
                      <a:endParaRPr lang="en-US" sz="1200" b="0" strike="noStrike" kern="1200" spc="-1">
                        <a:solidFill>
                          <a:srgbClr val="434343"/>
                        </a:solidFill>
                        <a:latin typeface="Poppins SemiBold"/>
                        <a:cs typeface="+mn-cs"/>
                      </a:endParaRPr>
                    </a:p>
                  </a:txBody>
                  <a:tcPr marL="7560" marR="7560" anchor="ctr">
                    <a:lnL w="18720">
                      <a:solidFill>
                        <a:srgbClr val="FFFFFF"/>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3</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4</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60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150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5"/>
                  </a:ext>
                </a:extLst>
              </a:tr>
              <a:tr h="446538">
                <a:tc>
                  <a:txBody>
                    <a:bodyPr/>
                    <a:lstStyle/>
                    <a:p>
                      <a:pPr algn="ctr">
                        <a:lnSpc>
                          <a:spcPct val="100000"/>
                        </a:lnSpc>
                        <a:tabLst>
                          <a:tab pos="0" algn="l"/>
                        </a:tabLst>
                      </a:pPr>
                      <a:r>
                        <a:rPr lang="en-IN" sz="1200" b="0" strike="noStrike" spc="-1" dirty="0">
                          <a:solidFill>
                            <a:srgbClr val="FFFFFF"/>
                          </a:solidFill>
                          <a:latin typeface="Poppins SemiBold"/>
                          <a:ea typeface="Poppins SemiBold"/>
                        </a:rPr>
                        <a:t>24CSDSPCC404</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PCC</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Computer Networks</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3</a:t>
                      </a:r>
                      <a:endParaRPr lang="en-US" sz="1200" b="0" strike="noStrike" kern="1200" spc="-1" dirty="0">
                        <a:solidFill>
                          <a:srgbClr val="434343"/>
                        </a:solidFill>
                        <a:latin typeface="Poppins SemiBold"/>
                        <a:cs typeface="+mn-cs"/>
                      </a:endParaRPr>
                    </a:p>
                  </a:txBody>
                  <a:tcPr marL="7560" marR="7560" anchor="ctr">
                    <a:lnL w="18720">
                      <a:solidFill>
                        <a:srgbClr val="FFFFFF"/>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3</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3</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60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6"/>
                  </a:ext>
                </a:extLst>
              </a:tr>
              <a:tr h="446538">
                <a:tc>
                  <a:txBody>
                    <a:bodyPr/>
                    <a:lstStyle/>
                    <a:p>
                      <a:pPr algn="ctr">
                        <a:lnSpc>
                          <a:spcPct val="100000"/>
                        </a:lnSpc>
                        <a:tabLst>
                          <a:tab pos="0" algn="l"/>
                        </a:tabLst>
                      </a:pPr>
                      <a:r>
                        <a:rPr lang="en-IN" sz="1200" b="0" strike="noStrike" spc="-1" dirty="0">
                          <a:solidFill>
                            <a:srgbClr val="FFFFFF"/>
                          </a:solidFill>
                          <a:latin typeface="Poppins SemiBold"/>
                          <a:ea typeface="Poppins SemiBold"/>
                        </a:rPr>
                        <a:t>24CSDSPCC405</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PCC</a:t>
                      </a:r>
                      <a:endParaRPr lang="en-US" sz="1200" b="0" strike="noStrike" spc="-1">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Operating System</a:t>
                      </a:r>
                      <a:endParaRPr lang="en-US" sz="1200" b="0" strike="noStrike" spc="-1" dirty="0">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a:t>
                      </a:r>
                      <a:endParaRPr lang="en-US" sz="1200" b="0" strike="noStrike" kern="1200" spc="-1" dirty="0">
                        <a:solidFill>
                          <a:srgbClr val="434343"/>
                        </a:solidFill>
                        <a:latin typeface="Poppins SemiBold"/>
                        <a:cs typeface="+mn-cs"/>
                      </a:endParaRPr>
                    </a:p>
                  </a:txBody>
                  <a:tcPr marL="7560" marR="7560" anchor="ctr">
                    <a:lnL w="18720">
                      <a:solidFill>
                        <a:srgbClr val="FFFFFF"/>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3</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60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125</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extLst>
                  <a:ext uri="{0D108BD9-81ED-4DB2-BD59-A6C34878D82A}">
                    <a16:rowId xmlns:a16="http://schemas.microsoft.com/office/drawing/2014/main" val="10007"/>
                  </a:ext>
                </a:extLst>
              </a:tr>
              <a:tr h="612139">
                <a:tc>
                  <a:txBody>
                    <a:bodyPr/>
                    <a:lstStyle/>
                    <a:p>
                      <a:pPr algn="ctr">
                        <a:lnSpc>
                          <a:spcPct val="100000"/>
                        </a:lnSpc>
                        <a:tabLst>
                          <a:tab pos="0" algn="l"/>
                        </a:tabLst>
                      </a:pPr>
                      <a:r>
                        <a:rPr lang="en-IN" sz="1200" b="0" strike="noStrike" spc="-1" dirty="0">
                          <a:solidFill>
                            <a:srgbClr val="FFFFFF"/>
                          </a:solidFill>
                          <a:latin typeface="Poppins SemiBold"/>
                          <a:ea typeface="Poppins SemiBold"/>
                        </a:rPr>
                        <a:t>24CSDSAEC401</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AEC</a:t>
                      </a:r>
                      <a:endParaRPr lang="en-US" sz="1200" b="0" strike="noStrike" spc="-1">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Multidisciplinary Minor</a:t>
                      </a:r>
                      <a:endParaRPr lang="en-US" sz="1200" b="0" strike="noStrike" spc="-1" dirty="0">
                        <a:solidFill>
                          <a:srgbClr val="FFFFFF"/>
                        </a:solidFill>
                        <a:latin typeface="+mn-lt"/>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US" sz="1200" b="0" strike="noStrike" kern="1200" spc="-1" dirty="0">
                          <a:solidFill>
                            <a:srgbClr val="434343"/>
                          </a:solidFill>
                          <a:latin typeface="Poppins SemiBold"/>
                          <a:cs typeface="+mn-cs"/>
                        </a:rPr>
                        <a:t>3</a:t>
                      </a:r>
                    </a:p>
                  </a:txBody>
                  <a:tcPr marL="7560" marR="7560" anchor="ctr">
                    <a:lnL w="18720">
                      <a:solidFill>
                        <a:srgbClr val="FFFFFF"/>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US" sz="1200" b="0" strike="noStrike" kern="1200" spc="-1" dirty="0">
                          <a:solidFill>
                            <a:srgbClr val="434343"/>
                          </a:solidFill>
                          <a:latin typeface="Poppins SemiBold"/>
                          <a:cs typeface="+mn-cs"/>
                        </a:rPr>
                        <a:t>3</a:t>
                      </a: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4</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20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US" sz="1200" b="0" strike="noStrike" kern="1200" spc="-1" dirty="0">
                          <a:solidFill>
                            <a:srgbClr val="434343"/>
                          </a:solidFill>
                          <a:latin typeface="Poppins SemiBold"/>
                          <a:cs typeface="+mn-cs"/>
                        </a:rPr>
                        <a:t>20</a:t>
                      </a: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US" sz="1200" b="0" strike="noStrike" kern="1200" spc="-1" dirty="0">
                          <a:solidFill>
                            <a:srgbClr val="434343"/>
                          </a:solidFill>
                          <a:latin typeface="Poppins SemiBold"/>
                          <a:cs typeface="+mn-cs"/>
                        </a:rPr>
                        <a:t>60</a:t>
                      </a: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100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8"/>
                  </a:ext>
                </a:extLst>
              </a:tr>
              <a:tr h="505755">
                <a:tc>
                  <a:txBody>
                    <a:bodyPr/>
                    <a:lstStyle/>
                    <a:p>
                      <a:pPr algn="ctr">
                        <a:lnSpc>
                          <a:spcPct val="100000"/>
                        </a:lnSpc>
                        <a:tabLst>
                          <a:tab pos="0" algn="l"/>
                        </a:tabLst>
                      </a:pPr>
                      <a:r>
                        <a:rPr lang="en-IN" sz="1200" b="0" strike="noStrike" spc="-1" dirty="0">
                          <a:solidFill>
                            <a:srgbClr val="FFFFFF"/>
                          </a:solidFill>
                          <a:latin typeface="Poppins SemiBold"/>
                          <a:ea typeface="Poppins SemiBold"/>
                        </a:rPr>
                        <a:t>24CSDSVSE401</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VSEC</a:t>
                      </a:r>
                      <a:endParaRPr lang="en-US" sz="1200" b="0" strike="noStrike" spc="-1">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Employability Enhancement Program – III (Communication)</a:t>
                      </a:r>
                      <a:endParaRPr lang="en-US" sz="1200" b="0" strike="noStrike" spc="-1" dirty="0">
                        <a:solidFill>
                          <a:srgbClr val="FFFFFF"/>
                        </a:solidFill>
                        <a:latin typeface="Arial"/>
                      </a:endParaRPr>
                    </a:p>
                  </a:txBody>
                  <a:tcPr marL="7560" marR="7560" anchor="b">
                    <a:lnL w="18720">
                      <a:solidFill>
                        <a:srgbClr val="FFFFFF"/>
                      </a:solidFill>
                      <a:prstDash val="soli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18720" cap="flat" cmpd="sng" algn="ctr">
                      <a:solidFill>
                        <a:srgbClr val="FFFFFF"/>
                      </a:solidFill>
                      <a:prstDash val="solid"/>
                      <a:round/>
                      <a:headEnd type="none" w="med" len="med"/>
                      <a:tailEnd type="none" w="med" len="me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extLst>
                  <a:ext uri="{0D108BD9-81ED-4DB2-BD59-A6C34878D82A}">
                    <a16:rowId xmlns:a16="http://schemas.microsoft.com/office/drawing/2014/main" val="10009"/>
                  </a:ext>
                </a:extLst>
              </a:tr>
              <a:tr h="446538">
                <a:tc>
                  <a:txBody>
                    <a:bodyPr/>
                    <a:lstStyle/>
                    <a:p>
                      <a:pPr algn="ctr">
                        <a:lnSpc>
                          <a:spcPct val="100000"/>
                        </a:lnSpc>
                        <a:tabLst>
                          <a:tab pos="0" algn="l"/>
                        </a:tabLst>
                      </a:pPr>
                      <a:r>
                        <a:rPr lang="en-IN" sz="1200" b="0" strike="noStrike" kern="1200" spc="-1" dirty="0">
                          <a:solidFill>
                            <a:srgbClr val="FFFFFF"/>
                          </a:solidFill>
                          <a:latin typeface="Poppins SemiBold"/>
                          <a:ea typeface="Poppins SemiBold"/>
                          <a:cs typeface="+mn-cs"/>
                        </a:rPr>
                        <a:t>24CSDSOJT401</a:t>
                      </a:r>
                      <a:endParaRPr lang="en-US" sz="1200" b="0" strike="noStrike" kern="1200" spc="-1" dirty="0">
                        <a:solidFill>
                          <a:srgbClr val="FFFFFF"/>
                        </a:solidFill>
                        <a:latin typeface="Poppins SemiBold"/>
                        <a:cs typeface="+mn-cs"/>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OJT</a:t>
                      </a:r>
                      <a:endParaRPr lang="en-US" sz="1200" b="0" strike="noStrike" spc="-1" dirty="0">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Employability Enhancement Program – II (Technical) with Industry Certification</a:t>
                      </a:r>
                      <a:endParaRPr lang="en-US" sz="1200" b="0" strike="noStrike" spc="-1" dirty="0">
                        <a:solidFill>
                          <a:srgbClr val="FFFFFF"/>
                        </a:solidFill>
                        <a:latin typeface="Arial"/>
                      </a:endParaRPr>
                    </a:p>
                  </a:txBody>
                  <a:tcPr marL="7560" marR="7560" anchor="b">
                    <a:lnL w="18720">
                      <a:solidFill>
                        <a:srgbClr val="FFFFFF"/>
                      </a:solidFill>
                      <a:prstDash val="solid"/>
                    </a:lnL>
                    <a:lnR w="18720" cap="flat" cmpd="sng" algn="ctr">
                      <a:solidFill>
                        <a:srgbClr val="FFFFFF"/>
                      </a:solidFill>
                      <a:prstDash val="solid"/>
                      <a:round/>
                      <a:headEnd type="none" w="med" len="med"/>
                      <a:tailEnd type="none" w="med" len="me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a:t>
                      </a:r>
                      <a:endParaRPr lang="en-US" sz="1200" b="0" strike="noStrike" kern="1200" spc="-1">
                        <a:solidFill>
                          <a:srgbClr val="434343"/>
                        </a:solidFill>
                        <a:latin typeface="Poppins SemiBold"/>
                        <a:cs typeface="+mn-cs"/>
                      </a:endParaRPr>
                    </a:p>
                  </a:txBody>
                  <a:tcPr marL="7560" marR="7560" anchor="ctr">
                    <a:lnL w="18720" cap="flat" cmpd="sng" algn="ctr">
                      <a:solidFill>
                        <a:srgbClr val="FFFFFF"/>
                      </a:solidFill>
                      <a:prstDash val="solid"/>
                      <a:round/>
                      <a:headEnd type="none" w="med" len="med"/>
                      <a:tailEnd type="none" w="med" len="me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10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30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75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a:solidFill>
                        <a:srgbClr val="000000"/>
                      </a:solidFill>
                      <a:prstDash val="solid"/>
                    </a:lnT>
                    <a:lnB w="9360">
                      <a:solidFill>
                        <a:srgbClr val="000000"/>
                      </a:solidFill>
                      <a:prstDash val="solid"/>
                    </a:lnB>
                    <a:solidFill>
                      <a:schemeClr val="lt1"/>
                    </a:solidFill>
                  </a:tcPr>
                </a:tc>
                <a:extLst>
                  <a:ext uri="{0D108BD9-81ED-4DB2-BD59-A6C34878D82A}">
                    <a16:rowId xmlns:a16="http://schemas.microsoft.com/office/drawing/2014/main" val="10010"/>
                  </a:ext>
                </a:extLst>
              </a:tr>
              <a:tr h="446538">
                <a:tc>
                  <a:txBody>
                    <a:bodyPr/>
                    <a:lstStyle/>
                    <a:p>
                      <a:pPr algn="ctr">
                        <a:lnSpc>
                          <a:spcPct val="100000"/>
                        </a:lnSpc>
                        <a:tabLst>
                          <a:tab pos="0" algn="l"/>
                        </a:tabLst>
                      </a:pPr>
                      <a:r>
                        <a:rPr lang="en-US" sz="1200" b="0" strike="noStrike" kern="1200" spc="-1" dirty="0">
                          <a:solidFill>
                            <a:srgbClr val="FFFFFF"/>
                          </a:solidFill>
                          <a:latin typeface="Poppins SemiBold"/>
                          <a:cs typeface="+mn-cs"/>
                        </a:rPr>
                        <a:t>24MDM401DAB</a:t>
                      </a:r>
                    </a:p>
                  </a:txBody>
                  <a:tcPr marL="7560" marR="7560" anchor="ctr">
                    <a:lnL w="18720">
                      <a:solidFill>
                        <a:srgbClr val="FFFFFF"/>
                      </a:solidFill>
                      <a:prstDash val="solid"/>
                    </a:lnL>
                    <a:lnR w="18720">
                      <a:solidFill>
                        <a:srgbClr val="FFFFFF"/>
                      </a:solidFill>
                      <a:prstDash val="soli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MDM</a:t>
                      </a:r>
                      <a:endParaRPr lang="en-US" sz="1200" b="0" strike="noStrike" spc="-1" dirty="0">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Internship I</a:t>
                      </a:r>
                      <a:endParaRPr lang="en-US" sz="1200" b="0" strike="noStrike" spc="-1" dirty="0">
                        <a:solidFill>
                          <a:srgbClr val="FFFFFF"/>
                        </a:solidFill>
                        <a:latin typeface="Arial"/>
                      </a:endParaRPr>
                    </a:p>
                  </a:txBody>
                  <a:tcPr marL="7560" marR="7560" anchor="ctr">
                    <a:lnL w="18720">
                      <a:solidFill>
                        <a:srgbClr val="FFFFFF"/>
                      </a:solidFill>
                      <a:prstDash val="soli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18720" cap="flat" cmpd="sng" algn="ctr">
                      <a:solidFill>
                        <a:srgbClr val="FFFFFF"/>
                      </a:solidFill>
                      <a:prstDash val="solid"/>
                      <a:round/>
                      <a:headEnd type="none" w="med" len="med"/>
                      <a:tailEnd type="none" w="med" len="me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US" sz="1200" b="0" strike="noStrike" kern="1200" spc="-1" dirty="0">
                          <a:solidFill>
                            <a:srgbClr val="434343"/>
                          </a:solidFill>
                          <a:latin typeface="Poppins SemiBold"/>
                          <a:cs typeface="+mn-cs"/>
                        </a:rPr>
                        <a:t>1</a:t>
                      </a: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50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50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extLst>
                  <a:ext uri="{0D108BD9-81ED-4DB2-BD59-A6C34878D82A}">
                    <a16:rowId xmlns:a16="http://schemas.microsoft.com/office/drawing/2014/main" val="10011"/>
                  </a:ext>
                </a:extLst>
              </a:tr>
              <a:tr h="299184">
                <a:tc>
                  <a:txBody>
                    <a:bodyPr/>
                    <a:lstStyle/>
                    <a:p>
                      <a:pPr algn="ctr">
                        <a:lnSpc>
                          <a:spcPct val="100000"/>
                        </a:lnSpc>
                        <a:tabLst>
                          <a:tab pos="0" algn="l"/>
                        </a:tabLst>
                      </a:pPr>
                      <a:r>
                        <a:rPr lang="en-IN" sz="1200" b="0" strike="noStrike" spc="-1">
                          <a:solidFill>
                            <a:srgbClr val="FFFFFF"/>
                          </a:solidFill>
                          <a:latin typeface="Poppins SemiBold"/>
                          <a:ea typeface="Poppins SemiBold"/>
                        </a:rPr>
                        <a:t> </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 </a:t>
                      </a:r>
                      <a:endParaRPr lang="en-US" sz="1200" b="0" strike="noStrike" spc="-1">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spc="-1" dirty="0">
                          <a:solidFill>
                            <a:srgbClr val="FFFFFF"/>
                          </a:solidFill>
                          <a:latin typeface="Poppins SemiBold"/>
                          <a:ea typeface="Poppins SemiBold"/>
                        </a:rPr>
                        <a:t>Total</a:t>
                      </a:r>
                      <a:endParaRPr lang="en-US" sz="1200" b="0" strike="noStrike" spc="-1" dirty="0">
                        <a:solidFill>
                          <a:srgbClr val="FFFFFF"/>
                        </a:solidFill>
                        <a:latin typeface="Arial"/>
                      </a:endParaRPr>
                    </a:p>
                  </a:txBody>
                  <a:tcPr marL="7560" marR="7560" anchor="ctr">
                    <a:lnL w="18720">
                      <a:solidFill>
                        <a:srgbClr val="FFFFFF"/>
                      </a:solidFill>
                      <a:prstDash val="solid"/>
                    </a:lnL>
                    <a:lnR w="18720">
                      <a:solidFill>
                        <a:srgbClr val="FFFFFF"/>
                      </a:solidFill>
                      <a:prstDash val="soli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15</a:t>
                      </a:r>
                      <a:endParaRPr lang="en-US" sz="1200" b="0" strike="noStrike" kern="1200" spc="-1" dirty="0">
                        <a:solidFill>
                          <a:srgbClr val="434343"/>
                        </a:solidFill>
                        <a:latin typeface="Poppins SemiBold"/>
                        <a:cs typeface="+mn-cs"/>
                      </a:endParaRPr>
                    </a:p>
                  </a:txBody>
                  <a:tcPr marL="7560" marR="7560" anchor="ctr">
                    <a:lnL w="18720">
                      <a:solidFill>
                        <a:srgbClr val="FFFFFF"/>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12</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a:solidFill>
                            <a:srgbClr val="434343"/>
                          </a:solidFill>
                          <a:latin typeface="Poppins SemiBold"/>
                          <a:ea typeface="Poppins SemiBold"/>
                          <a:cs typeface="+mn-cs"/>
                        </a:rPr>
                        <a:t>0</a:t>
                      </a:r>
                      <a:endParaRPr lang="en-US" sz="1200" b="0" strike="noStrike" kern="1200" spc="-1">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cs typeface="+mn-cs"/>
                        </a:rPr>
                        <a:t>6</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21</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110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110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330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150</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75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tc>
                  <a:txBody>
                    <a:bodyPr/>
                    <a:lstStyle/>
                    <a:p>
                      <a:pPr algn="ctr">
                        <a:lnSpc>
                          <a:spcPct val="100000"/>
                        </a:lnSpc>
                        <a:tabLst>
                          <a:tab pos="0" algn="l"/>
                        </a:tabLst>
                      </a:pPr>
                      <a:r>
                        <a:rPr lang="en-IN" sz="1200" b="0" strike="noStrike" kern="1200" spc="-1" dirty="0">
                          <a:solidFill>
                            <a:srgbClr val="434343"/>
                          </a:solidFill>
                          <a:latin typeface="Poppins SemiBold"/>
                          <a:ea typeface="Poppins SemiBold"/>
                          <a:cs typeface="+mn-cs"/>
                        </a:rPr>
                        <a:t>725</a:t>
                      </a:r>
                      <a:endParaRPr lang="en-US" sz="1200" b="0" strike="noStrike" kern="1200" spc="-1" dirty="0">
                        <a:solidFill>
                          <a:srgbClr val="434343"/>
                        </a:solidFill>
                        <a:latin typeface="Poppins SemiBold"/>
                        <a:cs typeface="+mn-cs"/>
                      </a:endParaRPr>
                    </a:p>
                  </a:txBody>
                  <a:tcPr marL="7560" marR="7560" anchor="ctr">
                    <a:lnL w="9360">
                      <a:solidFill>
                        <a:srgbClr val="000000"/>
                      </a:solidFill>
                      <a:prstDash val="solid"/>
                    </a:lnL>
                    <a:lnR w="9360">
                      <a:solidFill>
                        <a:srgbClr val="000000"/>
                      </a:solidFill>
                      <a:prstDash val="solid"/>
                    </a:lnR>
                    <a:lnT w="9360" cap="flat" cmpd="sng" algn="ctr">
                      <a:solidFill>
                        <a:srgbClr val="000000"/>
                      </a:solidFill>
                      <a:prstDash val="solid"/>
                      <a:round/>
                      <a:headEnd type="none" w="med" len="med"/>
                      <a:tailEnd type="none" w="med" len="med"/>
                    </a:lnT>
                    <a:lnB w="9360">
                      <a:solidFill>
                        <a:srgbClr val="000000"/>
                      </a:solidFill>
                      <a:prstDash val="solid"/>
                    </a:lnB>
                    <a:solidFill>
                      <a:schemeClr val="lt1"/>
                    </a:solidFill>
                  </a:tcPr>
                </a:tc>
                <a:extLst>
                  <a:ext uri="{0D108BD9-81ED-4DB2-BD59-A6C34878D82A}">
                    <a16:rowId xmlns:a16="http://schemas.microsoft.com/office/drawing/2014/main" val="10012"/>
                  </a:ext>
                </a:extLst>
              </a:tr>
            </a:tbl>
          </a:graphicData>
        </a:graphic>
      </p:graphicFrame>
      <p:sp>
        <p:nvSpPr>
          <p:cNvPr id="189" name="PlaceHolder 3"/>
          <p:cNvSpPr>
            <a:spLocks noGrp="1"/>
          </p:cNvSpPr>
          <p:nvPr>
            <p:ph type="ftr" idx="4294967295"/>
          </p:nvPr>
        </p:nvSpPr>
        <p:spPr>
          <a:xfrm>
            <a:off x="4055760" y="6487200"/>
            <a:ext cx="4878720" cy="364680"/>
          </a:xfrm>
          <a:prstGeom prst="rect">
            <a:avLst/>
          </a:prstGeom>
          <a:noFill/>
          <a:ln w="0">
            <a:noFill/>
          </a:ln>
        </p:spPr>
        <p:txBody>
          <a:bodyPr lIns="91440" tIns="45720" rIns="91440" bIns="45720" anchor="ctr">
            <a:noAutofit/>
          </a:bodyPr>
          <a:lstStyle>
            <a:lvl1pPr indent="0" algn="ctr">
              <a:lnSpc>
                <a:spcPct val="100000"/>
              </a:lnSpc>
              <a:buNone/>
              <a:defRPr lang="en-US" sz="1200" b="0" strike="noStrike" spc="-1">
                <a:solidFill>
                  <a:srgbClr val="888888"/>
                </a:solidFill>
                <a:latin typeface="Calibri"/>
                <a:ea typeface="Calibri"/>
              </a:defRPr>
            </a:lvl1pPr>
          </a:lstStyle>
          <a:p>
            <a:pPr indent="0" algn="ctr">
              <a:lnSpc>
                <a:spcPct val="100000"/>
              </a:lnSpc>
              <a:buNone/>
            </a:pPr>
            <a:r>
              <a:rPr lang="en-US" sz="1200" b="0" strike="noStrike" spc="-1">
                <a:solidFill>
                  <a:srgbClr val="888888"/>
                </a:solidFill>
                <a:latin typeface="Calibri"/>
                <a:ea typeface="Calibri"/>
              </a:rPr>
              <a:t>BOS, COMPUTER SCIENCE AND ENGINEERING (DATA SCIENCE), SJCEM</a:t>
            </a:r>
            <a:endParaRPr lang="en-US" sz="1200" b="0" strike="noStrike" spc="-1">
              <a:solidFill>
                <a:srgbClr val="000000"/>
              </a:solidFill>
              <a:latin typeface="Times New Roman"/>
            </a:endParaRPr>
          </a:p>
        </p:txBody>
      </p:sp>
    </p:spTree>
    <p:extLst>
      <p:ext uri="{BB962C8B-B14F-4D97-AF65-F5344CB8AC3E}">
        <p14:creationId xmlns:p14="http://schemas.microsoft.com/office/powerpoint/2010/main" val="87970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0898-BACC-5A2F-9762-769928AAB0A9}"/>
              </a:ext>
            </a:extLst>
          </p:cNvPr>
          <p:cNvSpPr>
            <a:spLocks noGrp="1"/>
          </p:cNvSpPr>
          <p:nvPr>
            <p:ph type="title"/>
          </p:nvPr>
        </p:nvSpPr>
        <p:spPr>
          <a:xfrm>
            <a:off x="2340430" y="568203"/>
            <a:ext cx="7239000" cy="518795"/>
          </a:xfrm>
          <a:noFill/>
        </p:spPr>
        <p:txBody>
          <a:bodyPr>
            <a:noAutofit/>
          </a:bodyPr>
          <a:lstStyle/>
          <a:p>
            <a:pPr algn="ctr"/>
            <a:r>
              <a:rPr lang="en-IN" sz="2800" b="1" dirty="0">
                <a:solidFill>
                  <a:srgbClr val="002060"/>
                </a:solidFill>
                <a:latin typeface="Poppins" panose="00000500000000000000" pitchFamily="2" charset="0"/>
                <a:cs typeface="Poppins" panose="00000500000000000000" pitchFamily="2" charset="0"/>
              </a:rPr>
              <a:t>AGENDA</a:t>
            </a:r>
          </a:p>
        </p:txBody>
      </p:sp>
      <p:sp>
        <p:nvSpPr>
          <p:cNvPr id="3" name="Content Placeholder 2">
            <a:extLst>
              <a:ext uri="{FF2B5EF4-FFF2-40B4-BE49-F238E27FC236}">
                <a16:creationId xmlns:a16="http://schemas.microsoft.com/office/drawing/2014/main" id="{63E6F56C-6EC2-C1FC-0CD5-3A71DD8A92EB}"/>
              </a:ext>
            </a:extLst>
          </p:cNvPr>
          <p:cNvSpPr>
            <a:spLocks noGrp="1"/>
          </p:cNvSpPr>
          <p:nvPr>
            <p:ph idx="1"/>
          </p:nvPr>
        </p:nvSpPr>
        <p:spPr>
          <a:xfrm>
            <a:off x="234042" y="1459955"/>
            <a:ext cx="11723915" cy="4896395"/>
          </a:xfrm>
          <a:noFill/>
        </p:spPr>
        <p:txBody>
          <a:bodyPr>
            <a:noAutofit/>
          </a:bodyPr>
          <a:lstStyle/>
          <a:p>
            <a:pPr algn="l">
              <a:lnSpc>
                <a:spcPct val="150000"/>
              </a:lnSpc>
              <a:buClr>
                <a:srgbClr val="002060"/>
              </a:buClr>
              <a:buFont typeface="+mj-lt"/>
              <a:buAutoNum type="arabicPeriod"/>
            </a:pPr>
            <a:r>
              <a:rPr lang="en-US" sz="1800" b="1" kern="150" dirty="0" smtClean="0">
                <a:solidFill>
                  <a:srgbClr val="002060"/>
                </a:solidFill>
                <a:latin typeface="Poppins" panose="00000500000000000000" pitchFamily="2" charset="0"/>
                <a:cs typeface="Poppins" panose="00000500000000000000" pitchFamily="2" charset="0"/>
                <a:sym typeface="Arial"/>
              </a:rPr>
              <a:t>To </a:t>
            </a:r>
            <a:r>
              <a:rPr lang="en-US" sz="1800" b="1" kern="150" dirty="0">
                <a:solidFill>
                  <a:srgbClr val="002060"/>
                </a:solidFill>
                <a:latin typeface="Poppins" panose="00000500000000000000" pitchFamily="2" charset="0"/>
                <a:cs typeface="Poppins" panose="00000500000000000000" pitchFamily="2" charset="0"/>
                <a:sym typeface="Arial"/>
              </a:rPr>
              <a:t>review and discuss on Curriculum design, development, and Implementation w.r.t NEP 2020 and Autonomy </a:t>
            </a:r>
            <a:r>
              <a:rPr lang="en-US" sz="1800" b="1" kern="150" dirty="0" smtClean="0">
                <a:solidFill>
                  <a:srgbClr val="002060"/>
                </a:solidFill>
                <a:latin typeface="Poppins" panose="00000500000000000000" pitchFamily="2" charset="0"/>
                <a:cs typeface="Poppins" panose="00000500000000000000" pitchFamily="2" charset="0"/>
                <a:sym typeface="Arial"/>
              </a:rPr>
              <a:t>requirements.</a:t>
            </a:r>
            <a:endParaRPr lang="en-US" sz="1800" b="1" kern="150" dirty="0">
              <a:solidFill>
                <a:srgbClr val="002060"/>
              </a:solidFill>
              <a:latin typeface="Poppins" panose="00000500000000000000" pitchFamily="2" charset="0"/>
              <a:cs typeface="Poppins" panose="00000500000000000000" pitchFamily="2" charset="0"/>
              <a:sym typeface="Arial"/>
            </a:endParaRPr>
          </a:p>
          <a:p>
            <a:pPr algn="l">
              <a:lnSpc>
                <a:spcPct val="150000"/>
              </a:lnSpc>
              <a:buClr>
                <a:srgbClr val="002060"/>
              </a:buClr>
              <a:buFont typeface="+mj-lt"/>
              <a:buAutoNum type="arabicPeriod"/>
            </a:pPr>
            <a:r>
              <a:rPr lang="en-US" sz="1800" b="1" kern="150" dirty="0">
                <a:solidFill>
                  <a:srgbClr val="002060"/>
                </a:solidFill>
                <a:latin typeface="Poppins" panose="00000500000000000000" pitchFamily="2" charset="0"/>
                <a:cs typeface="Poppins" panose="00000500000000000000" pitchFamily="2" charset="0"/>
                <a:sym typeface="Arial"/>
              </a:rPr>
              <a:t>Approval of scheme SJCEM : </a:t>
            </a:r>
            <a:r>
              <a:rPr lang="en-US" sz="1800" b="1" kern="150" dirty="0" smtClean="0">
                <a:solidFill>
                  <a:srgbClr val="FF0000"/>
                </a:solidFill>
                <a:latin typeface="Poppins" panose="00000500000000000000" pitchFamily="2" charset="0"/>
                <a:cs typeface="Poppins" panose="00000500000000000000" pitchFamily="2" charset="0"/>
                <a:sym typeface="Arial"/>
              </a:rPr>
              <a:t>R-24 Scheme – B  </a:t>
            </a:r>
            <a:r>
              <a:rPr lang="en-US" sz="1800" b="1" kern="150" dirty="0">
                <a:solidFill>
                  <a:srgbClr val="FF0000"/>
                </a:solidFill>
                <a:latin typeface="Poppins" panose="00000500000000000000" pitchFamily="2" charset="0"/>
                <a:cs typeface="Poppins" panose="00000500000000000000" pitchFamily="2" charset="0"/>
                <a:sym typeface="Arial"/>
              </a:rPr>
              <a:t>w.e.f. </a:t>
            </a:r>
            <a:r>
              <a:rPr lang="en-US" sz="1800" b="1" kern="150" dirty="0" smtClean="0">
                <a:solidFill>
                  <a:srgbClr val="FF0000"/>
                </a:solidFill>
                <a:latin typeface="Poppins" panose="00000500000000000000" pitchFamily="2" charset="0"/>
                <a:cs typeface="Poppins" panose="00000500000000000000" pitchFamily="2" charset="0"/>
                <a:sym typeface="Arial"/>
              </a:rPr>
              <a:t>2025-26  </a:t>
            </a:r>
            <a:r>
              <a:rPr lang="en-US" sz="1800" b="1" kern="150" dirty="0">
                <a:solidFill>
                  <a:srgbClr val="002060"/>
                </a:solidFill>
                <a:latin typeface="Poppins" panose="00000500000000000000" pitchFamily="2" charset="0"/>
                <a:cs typeface="Poppins" panose="00000500000000000000" pitchFamily="2" charset="0"/>
                <a:sym typeface="Arial"/>
              </a:rPr>
              <a:t>for </a:t>
            </a:r>
            <a:r>
              <a:rPr lang="en-US" sz="1800" b="1" kern="150" dirty="0" smtClean="0">
                <a:solidFill>
                  <a:srgbClr val="002060"/>
                </a:solidFill>
                <a:latin typeface="Poppins" panose="00000500000000000000" pitchFamily="2" charset="0"/>
                <a:cs typeface="Poppins" panose="00000500000000000000" pitchFamily="2" charset="0"/>
                <a:sym typeface="Arial"/>
              </a:rPr>
              <a:t>Third </a:t>
            </a:r>
            <a:r>
              <a:rPr lang="en-US" sz="1800" b="1" kern="150" dirty="0">
                <a:solidFill>
                  <a:srgbClr val="002060"/>
                </a:solidFill>
                <a:latin typeface="Poppins" panose="00000500000000000000" pitchFamily="2" charset="0"/>
                <a:cs typeface="Poppins" panose="00000500000000000000" pitchFamily="2" charset="0"/>
                <a:sym typeface="Arial"/>
              </a:rPr>
              <a:t>Semester, </a:t>
            </a:r>
            <a:r>
              <a:rPr lang="en-US" sz="1800" b="1" kern="150" dirty="0" smtClean="0">
                <a:solidFill>
                  <a:srgbClr val="002060"/>
                </a:solidFill>
                <a:latin typeface="Poppins" panose="00000500000000000000" pitchFamily="2" charset="0"/>
                <a:cs typeface="Poppins" panose="00000500000000000000" pitchFamily="2" charset="0"/>
                <a:sym typeface="Arial"/>
              </a:rPr>
              <a:t>Fifth Semester </a:t>
            </a:r>
            <a:r>
              <a:rPr lang="en-US" sz="1800" b="1" kern="150" dirty="0">
                <a:solidFill>
                  <a:srgbClr val="002060"/>
                </a:solidFill>
                <a:latin typeface="Poppins" panose="00000500000000000000" pitchFamily="2" charset="0"/>
                <a:cs typeface="Poppins" panose="00000500000000000000" pitchFamily="2" charset="0"/>
                <a:sym typeface="Arial"/>
              </a:rPr>
              <a:t>and </a:t>
            </a:r>
            <a:r>
              <a:rPr lang="en-US" sz="1800" b="1" kern="150" dirty="0" smtClean="0">
                <a:solidFill>
                  <a:srgbClr val="002060"/>
                </a:solidFill>
                <a:latin typeface="Poppins" panose="00000500000000000000" pitchFamily="2" charset="0"/>
                <a:cs typeface="Poppins" panose="00000500000000000000" pitchFamily="2" charset="0"/>
                <a:sym typeface="Arial"/>
              </a:rPr>
              <a:t>Seventh </a:t>
            </a:r>
            <a:r>
              <a:rPr lang="en-US" sz="1800" b="1" kern="150" dirty="0">
                <a:solidFill>
                  <a:srgbClr val="002060"/>
                </a:solidFill>
                <a:latin typeface="Poppins" panose="00000500000000000000" pitchFamily="2" charset="0"/>
                <a:cs typeface="Poppins" panose="00000500000000000000" pitchFamily="2" charset="0"/>
                <a:sym typeface="Arial"/>
              </a:rPr>
              <a:t>Semester of B</a:t>
            </a:r>
            <a:r>
              <a:rPr lang="en-US" sz="1800" b="1" kern="150" dirty="0" smtClean="0">
                <a:solidFill>
                  <a:srgbClr val="002060"/>
                </a:solidFill>
                <a:latin typeface="Poppins" panose="00000500000000000000" pitchFamily="2" charset="0"/>
                <a:cs typeface="Poppins" panose="00000500000000000000" pitchFamily="2" charset="0"/>
                <a:sym typeface="Arial"/>
              </a:rPr>
              <a:t>. Tech </a:t>
            </a:r>
          </a:p>
          <a:p>
            <a:pPr algn="l">
              <a:lnSpc>
                <a:spcPct val="150000"/>
              </a:lnSpc>
              <a:buClr>
                <a:srgbClr val="002060"/>
              </a:buClr>
              <a:buFont typeface="+mj-lt"/>
              <a:buAutoNum type="arabicPeriod"/>
            </a:pPr>
            <a:r>
              <a:rPr lang="en-US" sz="1800" b="1" kern="150" dirty="0" smtClean="0">
                <a:solidFill>
                  <a:srgbClr val="002060"/>
                </a:solidFill>
                <a:latin typeface="Poppins" panose="00000500000000000000" pitchFamily="2" charset="0"/>
                <a:cs typeface="Poppins" panose="00000500000000000000" pitchFamily="2" charset="0"/>
                <a:sym typeface="Arial"/>
              </a:rPr>
              <a:t>To </a:t>
            </a:r>
            <a:r>
              <a:rPr lang="en-US" sz="1800" b="1" kern="150" dirty="0">
                <a:solidFill>
                  <a:srgbClr val="002060"/>
                </a:solidFill>
                <a:latin typeface="Poppins" panose="00000500000000000000" pitchFamily="2" charset="0"/>
                <a:cs typeface="Poppins" panose="00000500000000000000" pitchFamily="2" charset="0"/>
                <a:sym typeface="Arial"/>
              </a:rPr>
              <a:t>discuss and review the Evaluation and Assessment methods and finalization for a panel of Examiners for theory and lab courses</a:t>
            </a:r>
            <a:r>
              <a:rPr lang="en-US" sz="1800" b="1" kern="150" dirty="0" smtClean="0">
                <a:solidFill>
                  <a:srgbClr val="002060"/>
                </a:solidFill>
                <a:latin typeface="Poppins" panose="00000500000000000000" pitchFamily="2" charset="0"/>
                <a:cs typeface="Poppins" panose="00000500000000000000" pitchFamily="2" charset="0"/>
                <a:sym typeface="Arial"/>
              </a:rPr>
              <a:t>.</a:t>
            </a:r>
          </a:p>
          <a:p>
            <a:pPr algn="l">
              <a:lnSpc>
                <a:spcPct val="150000"/>
              </a:lnSpc>
              <a:buClr>
                <a:srgbClr val="002060"/>
              </a:buClr>
              <a:buFont typeface="+mj-lt"/>
              <a:buAutoNum type="arabicPeriod"/>
            </a:pPr>
            <a:r>
              <a:rPr lang="en-US" sz="1800" b="1" kern="150" dirty="0" smtClean="0">
                <a:solidFill>
                  <a:srgbClr val="002060"/>
                </a:solidFill>
                <a:latin typeface="Poppins" panose="00000500000000000000" pitchFamily="2" charset="0"/>
                <a:cs typeface="Poppins" panose="00000500000000000000" pitchFamily="2" charset="0"/>
                <a:sym typeface="Arial"/>
              </a:rPr>
              <a:t>To discuss the course outcome and attainment.</a:t>
            </a:r>
            <a:endParaRPr lang="en-US" sz="1800" b="1" kern="150" dirty="0">
              <a:solidFill>
                <a:srgbClr val="002060"/>
              </a:solidFill>
              <a:latin typeface="Poppins" panose="00000500000000000000" pitchFamily="2" charset="0"/>
              <a:cs typeface="Poppins" panose="00000500000000000000" pitchFamily="2" charset="0"/>
              <a:sym typeface="Arial"/>
            </a:endParaRPr>
          </a:p>
          <a:p>
            <a:pPr algn="l">
              <a:lnSpc>
                <a:spcPct val="150000"/>
              </a:lnSpc>
              <a:buClr>
                <a:srgbClr val="002060"/>
              </a:buClr>
              <a:buFont typeface="+mj-lt"/>
              <a:buAutoNum type="arabicPeriod"/>
            </a:pPr>
            <a:r>
              <a:rPr lang="en-US" sz="1800" b="1" kern="150" dirty="0">
                <a:solidFill>
                  <a:srgbClr val="002060"/>
                </a:solidFill>
                <a:latin typeface="Poppins" panose="00000500000000000000" pitchFamily="2" charset="0"/>
                <a:cs typeface="Poppins" panose="00000500000000000000" pitchFamily="2" charset="0"/>
                <a:sym typeface="Arial"/>
              </a:rPr>
              <a:t>To review and discuss improvements required for effective teaching learning process, project quality, and semester conduct w.r.t reports received from Academic Performance Audit, NBA, and NAAC.</a:t>
            </a:r>
          </a:p>
        </p:txBody>
      </p:sp>
      <p:sp>
        <p:nvSpPr>
          <p:cNvPr id="4" name="Footer Placeholder 3">
            <a:extLst>
              <a:ext uri="{FF2B5EF4-FFF2-40B4-BE49-F238E27FC236}">
                <a16:creationId xmlns:a16="http://schemas.microsoft.com/office/drawing/2014/main" id="{9718C3BE-04D8-36CB-E6AC-6219D26B23A8}"/>
              </a:ext>
            </a:extLst>
          </p:cNvPr>
          <p:cNvSpPr>
            <a:spLocks noGrp="1"/>
          </p:cNvSpPr>
          <p:nvPr>
            <p:ph type="ftr" sz="quarter" idx="11"/>
          </p:nvPr>
        </p:nvSpPr>
        <p:spPr>
          <a:xfrm>
            <a:off x="4038599" y="6492900"/>
            <a:ext cx="4114800" cy="365100"/>
          </a:xfrm>
        </p:spPr>
        <p:txBody>
          <a:bodyPr/>
          <a:lstStyle/>
          <a:p>
            <a:r>
              <a:rPr lang="en-US" smtClean="0"/>
              <a:t>BOS, COMPUTER ENGINEERING, SJCEM</a:t>
            </a:r>
            <a:endParaRPr lang="en-IN" dirty="0"/>
          </a:p>
        </p:txBody>
      </p:sp>
      <p:sp>
        <p:nvSpPr>
          <p:cNvPr id="5" name="Slide Number Placeholder 4">
            <a:extLst>
              <a:ext uri="{FF2B5EF4-FFF2-40B4-BE49-F238E27FC236}">
                <a16:creationId xmlns:a16="http://schemas.microsoft.com/office/drawing/2014/main" id="{B1562CB0-A495-3418-80F1-0E3176DC55BF}"/>
              </a:ext>
            </a:extLst>
          </p:cNvPr>
          <p:cNvSpPr>
            <a:spLocks noGrp="1"/>
          </p:cNvSpPr>
          <p:nvPr>
            <p:ph type="sldNum" sz="quarter" idx="12"/>
          </p:nvPr>
        </p:nvSpPr>
        <p:spPr/>
        <p:txBody>
          <a:bodyPr/>
          <a:lstStyle/>
          <a:p>
            <a:fld id="{6FD67F1B-966B-4F2B-8DF3-0A3CBFE43426}" type="slidenum">
              <a:rPr lang="en-IN" smtClean="0"/>
              <a:t>2</a:t>
            </a:fld>
            <a:endParaRPr lang="en-IN" dirty="0"/>
          </a:p>
        </p:txBody>
      </p:sp>
    </p:spTree>
    <p:extLst>
      <p:ext uri="{BB962C8B-B14F-4D97-AF65-F5344CB8AC3E}">
        <p14:creationId xmlns:p14="http://schemas.microsoft.com/office/powerpoint/2010/main" val="159830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p:cNvSpPr>
          <p:nvPr>
            <p:ph type="sldNum" idx="4294967295"/>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IN" sz="1200" b="0" strike="noStrike" spc="-1">
                <a:solidFill>
                  <a:srgbClr val="888888"/>
                </a:solidFill>
                <a:latin typeface="Calibri"/>
                <a:ea typeface="Calibri"/>
              </a:defRPr>
            </a:lvl1pPr>
          </a:lstStyle>
          <a:p>
            <a:pPr indent="0" algn="r">
              <a:lnSpc>
                <a:spcPct val="100000"/>
              </a:lnSpc>
              <a:buNone/>
              <a:tabLst>
                <a:tab pos="0" algn="l"/>
              </a:tabLst>
            </a:pPr>
            <a:fld id="{A849B9E1-E012-438C-9F73-ED11A069B198}" type="slidenum">
              <a:rPr lang="en-IN" sz="1200" b="0" strike="noStrike" spc="-1">
                <a:solidFill>
                  <a:srgbClr val="888888"/>
                </a:solidFill>
                <a:latin typeface="Calibri"/>
                <a:ea typeface="Calibri"/>
              </a:rPr>
              <a:t>20</a:t>
            </a:fld>
            <a:endParaRPr lang="en-US" sz="1200" b="0" strike="noStrike" spc="-1">
              <a:solidFill>
                <a:srgbClr val="000000"/>
              </a:solidFill>
              <a:latin typeface="Times New Roman"/>
            </a:endParaRPr>
          </a:p>
        </p:txBody>
      </p:sp>
      <p:sp>
        <p:nvSpPr>
          <p:cNvPr id="201" name="PlaceHolder 2"/>
          <p:cNvSpPr>
            <a:spLocks noGrp="1"/>
          </p:cNvSpPr>
          <p:nvPr>
            <p:ph type="title"/>
          </p:nvPr>
        </p:nvSpPr>
        <p:spPr>
          <a:xfrm>
            <a:off x="1689840" y="182160"/>
            <a:ext cx="9246240" cy="670320"/>
          </a:xfrm>
          <a:prstGeom prst="rect">
            <a:avLst/>
          </a:prstGeom>
          <a:noFill/>
          <a:ln w="0">
            <a:noFill/>
          </a:ln>
        </p:spPr>
        <p:txBody>
          <a:bodyPr lIns="91440" tIns="45720" rIns="91440" bIns="45720" anchor="ctr">
            <a:noAutofit/>
          </a:bodyPr>
          <a:lstStyle/>
          <a:p>
            <a:pPr indent="0" algn="ctr">
              <a:lnSpc>
                <a:spcPct val="90000"/>
              </a:lnSpc>
              <a:buNone/>
              <a:tabLst>
                <a:tab pos="0" algn="l"/>
              </a:tabLst>
            </a:pPr>
            <a:r>
              <a:rPr lang="en-IN" sz="2400" b="0" strike="noStrike" spc="-1" dirty="0">
                <a:solidFill>
                  <a:srgbClr val="073763"/>
                </a:solidFill>
                <a:latin typeface="Poppins ExtraBold"/>
                <a:ea typeface="Poppins ExtraBold"/>
              </a:rPr>
              <a:t>SCHEME FOR COMPUTER SCIENCE AND  ENGINEERING (DATA SCIENCE)</a:t>
            </a:r>
            <a:endParaRPr lang="en-US" sz="2400" b="0" strike="noStrike" spc="-1" dirty="0">
              <a:solidFill>
                <a:srgbClr val="000000"/>
              </a:solidFill>
              <a:latin typeface="Arial"/>
            </a:endParaRPr>
          </a:p>
        </p:txBody>
      </p:sp>
      <p:sp>
        <p:nvSpPr>
          <p:cNvPr id="202" name="Google Shape;435;g2e28872b20b_0_1186"/>
          <p:cNvSpPr/>
          <p:nvPr/>
        </p:nvSpPr>
        <p:spPr>
          <a:xfrm>
            <a:off x="3810000" y="1171541"/>
            <a:ext cx="5399314" cy="787888"/>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tabLst>
                <a:tab pos="0" algn="l"/>
              </a:tabLst>
            </a:pPr>
            <a:r>
              <a:rPr lang="en-IN" spc="-1" dirty="0">
                <a:latin typeface="Poppins SemiBold"/>
                <a:ea typeface="Poppins SemiBold"/>
              </a:rPr>
              <a:t>Multidisciplinary Minor</a:t>
            </a:r>
          </a:p>
          <a:p>
            <a:pPr algn="ctr">
              <a:tabLst>
                <a:tab pos="0" algn="l"/>
              </a:tabLst>
            </a:pPr>
            <a:r>
              <a:rPr lang="en-IN" b="1" dirty="0"/>
              <a:t>LIST OF MDM COURSES OFFERED</a:t>
            </a:r>
            <a:endParaRPr lang="en-IN" dirty="0"/>
          </a:p>
          <a:p>
            <a:pPr algn="ctr">
              <a:tabLst>
                <a:tab pos="0" algn="l"/>
              </a:tabLst>
            </a:pPr>
            <a:endParaRPr lang="en-US" spc="-1" dirty="0"/>
          </a:p>
          <a:p>
            <a:pPr algn="ctr">
              <a:tabLst>
                <a:tab pos="0" algn="l"/>
              </a:tabLst>
            </a:pPr>
            <a:r>
              <a:rPr lang="en-IN" spc="-1" dirty="0">
                <a:solidFill>
                  <a:srgbClr val="FFFFFF"/>
                </a:solidFill>
                <a:latin typeface="Poppins SemiBold"/>
                <a:ea typeface="Poppins SemiBold"/>
              </a:rPr>
              <a:t>Minor</a:t>
            </a:r>
            <a:endParaRPr lang="en-US" spc="-1" dirty="0">
              <a:solidFill>
                <a:srgbClr val="FFFFFF"/>
              </a:solidFill>
            </a:endParaRPr>
          </a:p>
          <a:p>
            <a:pPr algn="ctr">
              <a:lnSpc>
                <a:spcPct val="100000"/>
              </a:lnSpc>
              <a:tabLst>
                <a:tab pos="0" algn="l"/>
              </a:tabLst>
            </a:pPr>
            <a:r>
              <a:rPr lang="en-IN" spc="-1" dirty="0">
                <a:solidFill>
                  <a:srgbClr val="FFFFFF"/>
                </a:solidFill>
                <a:latin typeface="Poppins SemiBold"/>
                <a:ea typeface="Poppins SemiBold"/>
              </a:rPr>
              <a:t>nary Minor</a:t>
            </a:r>
            <a:endParaRPr lang="en-US" spc="-1" dirty="0">
              <a:solidFill>
                <a:srgbClr val="FFFFFF"/>
              </a:solidFill>
            </a:endParaRPr>
          </a:p>
        </p:txBody>
      </p:sp>
      <p:sp>
        <p:nvSpPr>
          <p:cNvPr id="204" name="PlaceHolder 3"/>
          <p:cNvSpPr>
            <a:spLocks noGrp="1"/>
          </p:cNvSpPr>
          <p:nvPr>
            <p:ph type="ftr" idx="4294967295"/>
          </p:nvPr>
        </p:nvSpPr>
        <p:spPr>
          <a:xfrm>
            <a:off x="4038480" y="6356520"/>
            <a:ext cx="4571640" cy="364680"/>
          </a:xfrm>
          <a:prstGeom prst="rect">
            <a:avLst/>
          </a:prstGeom>
          <a:noFill/>
          <a:ln w="0">
            <a:noFill/>
          </a:ln>
        </p:spPr>
        <p:txBody>
          <a:bodyPr lIns="91440" tIns="45720" rIns="91440" bIns="45720" anchor="ctr">
            <a:noAutofit/>
          </a:bodyPr>
          <a:lstStyle>
            <a:lvl1pPr indent="0" algn="ctr">
              <a:lnSpc>
                <a:spcPct val="100000"/>
              </a:lnSpc>
              <a:buNone/>
              <a:defRPr lang="en-US" sz="1200" b="0" strike="noStrike" spc="-1">
                <a:solidFill>
                  <a:srgbClr val="888888"/>
                </a:solidFill>
                <a:latin typeface="Calibri"/>
                <a:ea typeface="Calibri"/>
              </a:defRPr>
            </a:lvl1pPr>
          </a:lstStyle>
          <a:p>
            <a:pPr indent="0" algn="ctr">
              <a:lnSpc>
                <a:spcPct val="100000"/>
              </a:lnSpc>
              <a:buNone/>
            </a:pPr>
            <a:r>
              <a:rPr lang="en-US" sz="1200" b="0" strike="noStrike" spc="-1">
                <a:solidFill>
                  <a:srgbClr val="888888"/>
                </a:solidFill>
                <a:latin typeface="Calibri"/>
                <a:ea typeface="Calibri"/>
              </a:rPr>
              <a:t>BOS, COMPUTER SCIENCE AND ENGINEERING (DATA SCIENCE), SJCEM</a:t>
            </a:r>
            <a:endParaRPr lang="en-US" sz="1200" b="0" strike="noStrike" spc="-1">
              <a:solidFill>
                <a:srgbClr val="000000"/>
              </a:solidFill>
              <a:latin typeface="Times New Roman"/>
            </a:endParaRPr>
          </a:p>
        </p:txBody>
      </p:sp>
      <p:graphicFrame>
        <p:nvGraphicFramePr>
          <p:cNvPr id="3" name="Table 2">
            <a:extLst>
              <a:ext uri="{FF2B5EF4-FFF2-40B4-BE49-F238E27FC236}">
                <a16:creationId xmlns:a16="http://schemas.microsoft.com/office/drawing/2014/main" id="{79246957-AC9D-2AA4-4D40-F553614EF4EF}"/>
              </a:ext>
            </a:extLst>
          </p:cNvPr>
          <p:cNvGraphicFramePr>
            <a:graphicFrameLocks noGrp="1"/>
          </p:cNvGraphicFramePr>
          <p:nvPr>
            <p:extLst/>
          </p:nvPr>
        </p:nvGraphicFramePr>
        <p:xfrm>
          <a:off x="457200" y="2108041"/>
          <a:ext cx="7184570" cy="3786505"/>
        </p:xfrm>
        <a:graphic>
          <a:graphicData uri="http://schemas.openxmlformats.org/drawingml/2006/table">
            <a:tbl>
              <a:tblPr firstRow="1" bandRow="1">
                <a:tableStyleId>{5C22544A-7EE6-4342-B048-85BDC9FD1C3A}</a:tableStyleId>
              </a:tblPr>
              <a:tblGrid>
                <a:gridCol w="856082">
                  <a:extLst>
                    <a:ext uri="{9D8B030D-6E8A-4147-A177-3AD203B41FA5}">
                      <a16:colId xmlns:a16="http://schemas.microsoft.com/office/drawing/2014/main" val="1716327120"/>
                    </a:ext>
                  </a:extLst>
                </a:gridCol>
                <a:gridCol w="2152717">
                  <a:extLst>
                    <a:ext uri="{9D8B030D-6E8A-4147-A177-3AD203B41FA5}">
                      <a16:colId xmlns:a16="http://schemas.microsoft.com/office/drawing/2014/main" val="802723276"/>
                    </a:ext>
                  </a:extLst>
                </a:gridCol>
                <a:gridCol w="4175771">
                  <a:extLst>
                    <a:ext uri="{9D8B030D-6E8A-4147-A177-3AD203B41FA5}">
                      <a16:colId xmlns:a16="http://schemas.microsoft.com/office/drawing/2014/main" val="1152334897"/>
                    </a:ext>
                  </a:extLst>
                </a:gridCol>
              </a:tblGrid>
              <a:tr h="302260">
                <a:tc>
                  <a:txBody>
                    <a:bodyPr/>
                    <a:lstStyle/>
                    <a:p>
                      <a:pPr algn="just">
                        <a:lnSpc>
                          <a:spcPct val="107000"/>
                        </a:lnSpc>
                        <a:spcAft>
                          <a:spcPts val="800"/>
                        </a:spcAft>
                        <a:buNone/>
                      </a:pPr>
                      <a:r>
                        <a:rPr lang="en-US" sz="1200">
                          <a:effectLst/>
                        </a:rPr>
                        <a:t>Sr. No.</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Offered Department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MDM</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44962676"/>
                  </a:ext>
                </a:extLst>
              </a:tr>
              <a:tr h="346710">
                <a:tc>
                  <a:txBody>
                    <a:bodyPr/>
                    <a:lstStyle/>
                    <a:p>
                      <a:pPr marL="342900" lvl="0" indent="-342900" algn="just">
                        <a:lnSpc>
                          <a:spcPct val="107000"/>
                        </a:lnSpc>
                        <a:spcAft>
                          <a:spcPts val="800"/>
                        </a:spcAft>
                        <a:buFont typeface="+mj-lt"/>
                        <a:buAutoNum type="arabicPeriod"/>
                      </a:pPr>
                      <a:r>
                        <a:rPr lang="en-US" sz="1200" dirty="0">
                          <a:effectLst/>
                        </a:rPr>
                        <a:t>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AIML</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AIML</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31472043"/>
                  </a:ext>
                </a:extLst>
              </a:tr>
              <a:tr h="346710">
                <a:tc>
                  <a:txBody>
                    <a:bodyPr/>
                    <a:lstStyle/>
                    <a:p>
                      <a:pPr marL="0" lvl="0" indent="0" algn="just">
                        <a:lnSpc>
                          <a:spcPct val="107000"/>
                        </a:lnSpc>
                        <a:spcAft>
                          <a:spcPts val="800"/>
                        </a:spcAft>
                        <a:buFont typeface="+mj-lt"/>
                        <a:buNone/>
                      </a:pPr>
                      <a:r>
                        <a:rPr lang="en-US" sz="1200" dirty="0">
                          <a:effectLst/>
                        </a:rPr>
                        <a:t>2. 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Civil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Sustainability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95262163"/>
                  </a:ext>
                </a:extLst>
              </a:tr>
              <a:tr h="363855">
                <a:tc>
                  <a:txBody>
                    <a:bodyPr/>
                    <a:lstStyle/>
                    <a:p>
                      <a:pPr marL="0" lvl="0" indent="0" algn="just">
                        <a:lnSpc>
                          <a:spcPct val="107000"/>
                        </a:lnSpc>
                        <a:spcAft>
                          <a:spcPts val="800"/>
                        </a:spcAft>
                        <a:buFont typeface="+mj-lt"/>
                        <a:buNone/>
                      </a:pPr>
                      <a:r>
                        <a:rPr lang="en-US" sz="1200" dirty="0">
                          <a:effectLst/>
                        </a:rPr>
                        <a:t>3. 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Civil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Smart City</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43555356"/>
                  </a:ext>
                </a:extLst>
              </a:tr>
              <a:tr h="346710">
                <a:tc>
                  <a:txBody>
                    <a:bodyPr/>
                    <a:lstStyle/>
                    <a:p>
                      <a:pPr marL="0" lvl="0" indent="0" algn="just">
                        <a:lnSpc>
                          <a:spcPct val="107000"/>
                        </a:lnSpc>
                        <a:spcAft>
                          <a:spcPts val="800"/>
                        </a:spcAft>
                        <a:buFont typeface="+mj-lt"/>
                        <a:buNone/>
                      </a:pPr>
                      <a:r>
                        <a:rPr lang="en-US" sz="1200" dirty="0">
                          <a:effectLst/>
                        </a:rPr>
                        <a:t>4. 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Civil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Disaster Management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076203677"/>
                  </a:ext>
                </a:extLst>
              </a:tr>
              <a:tr h="346710">
                <a:tc>
                  <a:txBody>
                    <a:bodyPr/>
                    <a:lstStyle/>
                    <a:p>
                      <a:pPr marL="0" lvl="0" indent="0" algn="just">
                        <a:lnSpc>
                          <a:spcPct val="107000"/>
                        </a:lnSpc>
                        <a:spcAft>
                          <a:spcPts val="800"/>
                        </a:spcAft>
                        <a:buFont typeface="+mj-lt"/>
                        <a:buNone/>
                      </a:pPr>
                      <a:r>
                        <a:rPr lang="en-US" sz="1200" dirty="0">
                          <a:effectLst/>
                        </a:rPr>
                        <a:t>5. 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Computer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Interface and Experience Design</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450320432"/>
                  </a:ext>
                </a:extLst>
              </a:tr>
              <a:tr h="346710">
                <a:tc>
                  <a:txBody>
                    <a:bodyPr/>
                    <a:lstStyle/>
                    <a:p>
                      <a:pPr marL="0" lvl="0" indent="0" algn="just">
                        <a:lnSpc>
                          <a:spcPct val="107000"/>
                        </a:lnSpc>
                        <a:spcAft>
                          <a:spcPts val="800"/>
                        </a:spcAft>
                        <a:buFont typeface="+mj-lt"/>
                        <a:buNone/>
                      </a:pPr>
                      <a:r>
                        <a:rPr lang="en-US" sz="1200" dirty="0">
                          <a:effectLst/>
                        </a:rPr>
                        <a:t>6. 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CSDS</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Data Analytics</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59057201"/>
                  </a:ext>
                </a:extLst>
              </a:tr>
              <a:tr h="346710">
                <a:tc>
                  <a:txBody>
                    <a:bodyPr/>
                    <a:lstStyle/>
                    <a:p>
                      <a:pPr marL="0" lvl="0" indent="0" algn="just">
                        <a:lnSpc>
                          <a:spcPct val="107000"/>
                        </a:lnSpc>
                        <a:spcAft>
                          <a:spcPts val="800"/>
                        </a:spcAft>
                        <a:buFont typeface="+mj-lt"/>
                        <a:buNone/>
                      </a:pPr>
                      <a:r>
                        <a:rPr lang="en-US" sz="1200" dirty="0">
                          <a:effectLst/>
                        </a:rPr>
                        <a:t>7. 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IT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Web and Cloud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652017166"/>
                  </a:ext>
                </a:extLst>
              </a:tr>
              <a:tr h="346710">
                <a:tc>
                  <a:txBody>
                    <a:bodyPr/>
                    <a:lstStyle/>
                    <a:p>
                      <a:pPr marL="0" lvl="0" indent="0" algn="just">
                        <a:lnSpc>
                          <a:spcPct val="107000"/>
                        </a:lnSpc>
                        <a:spcAft>
                          <a:spcPts val="800"/>
                        </a:spcAft>
                        <a:buFont typeface="+mj-lt"/>
                        <a:buNone/>
                      </a:pPr>
                      <a:r>
                        <a:rPr lang="en-US" sz="1200" dirty="0">
                          <a:effectLst/>
                        </a:rPr>
                        <a:t>8. 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ECS</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IoT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44392228"/>
                  </a:ext>
                </a:extLst>
              </a:tr>
              <a:tr h="346710">
                <a:tc>
                  <a:txBody>
                    <a:bodyPr/>
                    <a:lstStyle/>
                    <a:p>
                      <a:pPr marL="0" lvl="0" indent="0" algn="just">
                        <a:lnSpc>
                          <a:spcPct val="107000"/>
                        </a:lnSpc>
                        <a:spcAft>
                          <a:spcPts val="800"/>
                        </a:spcAft>
                        <a:buFont typeface="+mj-lt"/>
                        <a:buNone/>
                      </a:pPr>
                      <a:r>
                        <a:rPr lang="en-US" sz="1200" dirty="0">
                          <a:effectLst/>
                        </a:rPr>
                        <a:t>9. 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Mechanical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Additive Manufacturing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16573161"/>
                  </a:ext>
                </a:extLst>
              </a:tr>
              <a:tr h="346710">
                <a:tc>
                  <a:txBody>
                    <a:bodyPr/>
                    <a:lstStyle/>
                    <a:p>
                      <a:pPr marL="0" lvl="0" indent="0" algn="just">
                        <a:lnSpc>
                          <a:spcPct val="107000"/>
                        </a:lnSpc>
                        <a:spcAft>
                          <a:spcPts val="800"/>
                        </a:spcAft>
                        <a:buFont typeface="+mj-lt"/>
                        <a:buNone/>
                      </a:pPr>
                      <a:r>
                        <a:rPr lang="en-US" sz="1200" dirty="0">
                          <a:effectLst/>
                        </a:rPr>
                        <a:t>10. 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Mechanical Engineering</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buNone/>
                      </a:pPr>
                      <a:r>
                        <a:rPr lang="en-US" sz="1200" dirty="0">
                          <a:effectLst/>
                        </a:rPr>
                        <a:t>Energy Engineering</a:t>
                      </a:r>
                      <a:endParaRPr lang="en-IN"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75725656"/>
                  </a:ext>
                </a:extLst>
              </a:tr>
            </a:tbl>
          </a:graphicData>
        </a:graphic>
      </p:graphicFrame>
      <p:sp>
        <p:nvSpPr>
          <p:cNvPr id="5" name="TextBox 4">
            <a:extLst>
              <a:ext uri="{FF2B5EF4-FFF2-40B4-BE49-F238E27FC236}">
                <a16:creationId xmlns:a16="http://schemas.microsoft.com/office/drawing/2014/main" id="{936F69EA-1D24-F0AB-4149-6B31A2F50BB5}"/>
              </a:ext>
            </a:extLst>
          </p:cNvPr>
          <p:cNvSpPr txBox="1"/>
          <p:nvPr/>
        </p:nvSpPr>
        <p:spPr>
          <a:xfrm>
            <a:off x="8305320" y="2084222"/>
            <a:ext cx="3048000" cy="966803"/>
          </a:xfrm>
          <a:prstGeom prst="rect">
            <a:avLst/>
          </a:prstGeom>
          <a:noFill/>
        </p:spPr>
        <p:txBody>
          <a:bodyPr wrap="square">
            <a:spAutoFit/>
          </a:bodyPr>
          <a:lstStyle/>
          <a:p>
            <a:pPr>
              <a:lnSpc>
                <a:spcPct val="107000"/>
              </a:lnSpc>
              <a:spcAft>
                <a:spcPts val="800"/>
              </a:spcAft>
              <a:buNone/>
              <a:tabLst>
                <a:tab pos="1111250" algn="l"/>
              </a:tabLst>
            </a:pPr>
            <a:r>
              <a:rPr lang="en-US" sz="1800" b="1" dirty="0">
                <a:effectLst/>
                <a:latin typeface="Times New Roman" panose="02020603050405020304" pitchFamily="18" charset="0"/>
                <a:ea typeface="Calibri" panose="020F0502020204030204" pitchFamily="34" charset="0"/>
                <a:cs typeface="Calibri" panose="020F0502020204030204" pitchFamily="34" charset="0"/>
              </a:rPr>
              <a:t>Multidisciplinary Minor (MDM)</a:t>
            </a:r>
            <a:br>
              <a:rPr lang="en-US" sz="1800" b="1" dirty="0">
                <a:effectLst/>
                <a:latin typeface="Times New Roman" panose="02020603050405020304" pitchFamily="18" charset="0"/>
                <a:ea typeface="Calibri" panose="020F0502020204030204" pitchFamily="34" charset="0"/>
                <a:cs typeface="Calibri" panose="020F0502020204030204" pitchFamily="34" charset="0"/>
              </a:rPr>
            </a:br>
            <a:r>
              <a:rPr lang="en-US" sz="1800" b="1" dirty="0">
                <a:effectLst/>
                <a:latin typeface="Times New Roman" panose="02020603050405020304" pitchFamily="18" charset="0"/>
                <a:ea typeface="Calibri" panose="020F0502020204030204" pitchFamily="34" charset="0"/>
                <a:cs typeface="Calibri" panose="020F0502020204030204" pitchFamily="34" charset="0"/>
              </a:rPr>
              <a:t>Paid Courses</a:t>
            </a:r>
            <a:endParaRPr lang="en-IN" sz="16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9A728BCA-5BC2-9F6F-35C2-095CB939EC98}"/>
              </a:ext>
            </a:extLst>
          </p:cNvPr>
          <p:cNvGraphicFramePr>
            <a:graphicFrameLocks noGrp="1"/>
          </p:cNvGraphicFramePr>
          <p:nvPr>
            <p:extLst/>
          </p:nvPr>
        </p:nvGraphicFramePr>
        <p:xfrm>
          <a:off x="8125885" y="3051025"/>
          <a:ext cx="3712030" cy="1815084"/>
        </p:xfrm>
        <a:graphic>
          <a:graphicData uri="http://schemas.openxmlformats.org/drawingml/2006/table">
            <a:tbl>
              <a:tblPr firstRow="1" bandRow="1">
                <a:tableStyleId>{5C22544A-7EE6-4342-B048-85BDC9FD1C3A}</a:tableStyleId>
              </a:tblPr>
              <a:tblGrid>
                <a:gridCol w="497941">
                  <a:extLst>
                    <a:ext uri="{9D8B030D-6E8A-4147-A177-3AD203B41FA5}">
                      <a16:colId xmlns:a16="http://schemas.microsoft.com/office/drawing/2014/main" val="407312680"/>
                    </a:ext>
                  </a:extLst>
                </a:gridCol>
                <a:gridCol w="1112238">
                  <a:extLst>
                    <a:ext uri="{9D8B030D-6E8A-4147-A177-3AD203B41FA5}">
                      <a16:colId xmlns:a16="http://schemas.microsoft.com/office/drawing/2014/main" val="3886614901"/>
                    </a:ext>
                  </a:extLst>
                </a:gridCol>
                <a:gridCol w="2101851">
                  <a:extLst>
                    <a:ext uri="{9D8B030D-6E8A-4147-A177-3AD203B41FA5}">
                      <a16:colId xmlns:a16="http://schemas.microsoft.com/office/drawing/2014/main" val="512005737"/>
                    </a:ext>
                  </a:extLst>
                </a:gridCol>
              </a:tblGrid>
              <a:tr h="300990">
                <a:tc>
                  <a:txBody>
                    <a:bodyPr/>
                    <a:lstStyle/>
                    <a:p>
                      <a:pPr algn="just">
                        <a:lnSpc>
                          <a:spcPct val="107000"/>
                        </a:lnSpc>
                        <a:spcAft>
                          <a:spcPts val="800"/>
                        </a:spcAft>
                        <a:buNone/>
                      </a:pPr>
                      <a:r>
                        <a:rPr lang="en-US" sz="1200">
                          <a:effectLst/>
                        </a:rPr>
                        <a:t>Sr. No.</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Offered Institute</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MDM</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709204437"/>
                  </a:ext>
                </a:extLst>
              </a:tr>
              <a:tr h="306070">
                <a:tc>
                  <a:txBody>
                    <a:bodyPr/>
                    <a:lstStyle/>
                    <a:p>
                      <a:pPr marL="342900" lvl="0" indent="-342900" algn="just">
                        <a:lnSpc>
                          <a:spcPct val="107000"/>
                        </a:lnSpc>
                        <a:spcAft>
                          <a:spcPts val="800"/>
                        </a:spcAft>
                        <a:buFont typeface="+mj-lt"/>
                        <a:buAutoNum type="arabicPeriod"/>
                      </a:pPr>
                      <a:r>
                        <a:rPr lang="en-US" sz="1200">
                          <a:effectLst/>
                        </a:rPr>
                        <a:t> </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Dandekar College/ External</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Basics of Law</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186617507"/>
                  </a:ext>
                </a:extLst>
              </a:tr>
              <a:tr h="347980">
                <a:tc>
                  <a:txBody>
                    <a:bodyPr/>
                    <a:lstStyle/>
                    <a:p>
                      <a:pPr marL="0" lvl="0" indent="0" algn="just">
                        <a:lnSpc>
                          <a:spcPct val="107000"/>
                        </a:lnSpc>
                        <a:spcAft>
                          <a:spcPts val="800"/>
                        </a:spcAft>
                        <a:buFont typeface="+mj-lt"/>
                        <a:buNone/>
                      </a:pPr>
                      <a:r>
                        <a:rPr lang="en-US" sz="1200" dirty="0">
                          <a:effectLst/>
                        </a:rPr>
                        <a:t>2. 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SJCHS / External</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Hospitality Management</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20429597"/>
                  </a:ext>
                </a:extLst>
              </a:tr>
              <a:tr h="445135">
                <a:tc>
                  <a:txBody>
                    <a:bodyPr/>
                    <a:lstStyle/>
                    <a:p>
                      <a:pPr marL="0" lvl="0" indent="0" algn="just">
                        <a:lnSpc>
                          <a:spcPct val="107000"/>
                        </a:lnSpc>
                        <a:spcAft>
                          <a:spcPts val="800"/>
                        </a:spcAft>
                        <a:buFont typeface="+mj-lt"/>
                        <a:buNone/>
                      </a:pPr>
                      <a:r>
                        <a:rPr lang="en-US" sz="1200" dirty="0">
                          <a:effectLst/>
                        </a:rPr>
                        <a:t>3. </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a:effectLst/>
                        </a:rPr>
                        <a:t>SJIPR / External</a:t>
                      </a:r>
                      <a:endParaRPr lang="en-IN" sz="1100">
                        <a:effectLst/>
                        <a:latin typeface="Calibri" panose="020F0502020204030204" pitchFamily="34" charset="0"/>
                        <a:ea typeface="Calibri" panose="020F0502020204030204" pitchFamily="34" charset="0"/>
                        <a:cs typeface="Calibri" panose="020F0502020204030204" pitchFamily="34" charset="0"/>
                      </a:endParaRPr>
                    </a:p>
                  </a:txBody>
                  <a:tcPr marL="3175" marR="3175" marT="0" marB="0" anchor="ctr"/>
                </a:tc>
                <a:tc>
                  <a:txBody>
                    <a:bodyPr/>
                    <a:lstStyle/>
                    <a:p>
                      <a:pPr algn="just">
                        <a:lnSpc>
                          <a:spcPct val="107000"/>
                        </a:lnSpc>
                        <a:spcAft>
                          <a:spcPts val="800"/>
                        </a:spcAft>
                        <a:buNone/>
                      </a:pPr>
                      <a:r>
                        <a:rPr lang="en-US" sz="1200" dirty="0">
                          <a:effectLst/>
                        </a:rPr>
                        <a:t>Basics of Pharmacy</a:t>
                      </a:r>
                      <a:endParaRPr lang="en-IN" sz="1100" dirty="0">
                        <a:effectLst/>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92651574"/>
                  </a:ext>
                </a:extLst>
              </a:tr>
            </a:tbl>
          </a:graphicData>
        </a:graphic>
      </p:graphicFrame>
    </p:spTree>
    <p:extLst>
      <p:ext uri="{BB962C8B-B14F-4D97-AF65-F5344CB8AC3E}">
        <p14:creationId xmlns:p14="http://schemas.microsoft.com/office/powerpoint/2010/main" val="215533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B3F3-2AA6-6EB3-BA99-536BD9E6813B}"/>
            </a:ext>
          </a:extLst>
        </p:cNvPr>
        <p:cNvGrpSpPr/>
        <p:nvPr/>
      </p:nvGrpSpPr>
      <p:grpSpPr>
        <a:xfrm>
          <a:off x="0" y="0"/>
          <a:ext cx="0" cy="0"/>
          <a:chOff x="0" y="0"/>
          <a:chExt cx="0" cy="0"/>
        </a:xfrm>
      </p:grpSpPr>
      <p:sp>
        <p:nvSpPr>
          <p:cNvPr id="200" name="PlaceHolder 1">
            <a:extLst>
              <a:ext uri="{FF2B5EF4-FFF2-40B4-BE49-F238E27FC236}">
                <a16:creationId xmlns:a16="http://schemas.microsoft.com/office/drawing/2014/main" id="{76CA574C-BB4D-AB92-EA90-427698084553}"/>
              </a:ext>
            </a:extLst>
          </p:cNvPr>
          <p:cNvSpPr>
            <a:spLocks noGrp="1"/>
          </p:cNvSpPr>
          <p:nvPr>
            <p:ph type="sldNum" idx="4294967295"/>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IN" sz="1200" b="0" strike="noStrike" spc="-1">
                <a:solidFill>
                  <a:srgbClr val="888888"/>
                </a:solidFill>
                <a:latin typeface="Calibri"/>
                <a:ea typeface="Calibri"/>
              </a:defRPr>
            </a:lvl1pPr>
          </a:lstStyle>
          <a:p>
            <a:pPr indent="0" algn="r">
              <a:lnSpc>
                <a:spcPct val="100000"/>
              </a:lnSpc>
              <a:buNone/>
              <a:tabLst>
                <a:tab pos="0" algn="l"/>
              </a:tabLst>
            </a:pPr>
            <a:fld id="{A849B9E1-E012-438C-9F73-ED11A069B198}" type="slidenum">
              <a:rPr lang="en-IN" sz="1200" b="0" strike="noStrike" spc="-1">
                <a:solidFill>
                  <a:srgbClr val="888888"/>
                </a:solidFill>
                <a:latin typeface="Calibri"/>
                <a:ea typeface="Calibri"/>
              </a:rPr>
              <a:t>21</a:t>
            </a:fld>
            <a:endParaRPr lang="en-US" sz="1200" b="0" strike="noStrike" spc="-1">
              <a:solidFill>
                <a:srgbClr val="000000"/>
              </a:solidFill>
              <a:latin typeface="Times New Roman"/>
            </a:endParaRPr>
          </a:p>
        </p:txBody>
      </p:sp>
      <p:sp>
        <p:nvSpPr>
          <p:cNvPr id="201" name="PlaceHolder 2">
            <a:extLst>
              <a:ext uri="{FF2B5EF4-FFF2-40B4-BE49-F238E27FC236}">
                <a16:creationId xmlns:a16="http://schemas.microsoft.com/office/drawing/2014/main" id="{E9E99034-0E43-3CE2-5359-DE348E3AB16A}"/>
              </a:ext>
            </a:extLst>
          </p:cNvPr>
          <p:cNvSpPr>
            <a:spLocks noGrp="1"/>
          </p:cNvSpPr>
          <p:nvPr>
            <p:ph type="title"/>
          </p:nvPr>
        </p:nvSpPr>
        <p:spPr>
          <a:xfrm>
            <a:off x="1689840" y="182160"/>
            <a:ext cx="9246240" cy="670320"/>
          </a:xfrm>
          <a:prstGeom prst="rect">
            <a:avLst/>
          </a:prstGeom>
          <a:noFill/>
          <a:ln w="0">
            <a:noFill/>
          </a:ln>
        </p:spPr>
        <p:txBody>
          <a:bodyPr lIns="91440" tIns="45720" rIns="91440" bIns="45720" anchor="ctr">
            <a:noAutofit/>
          </a:bodyPr>
          <a:lstStyle/>
          <a:p>
            <a:pPr indent="0" algn="ctr">
              <a:lnSpc>
                <a:spcPct val="90000"/>
              </a:lnSpc>
              <a:buNone/>
              <a:tabLst>
                <a:tab pos="0" algn="l"/>
              </a:tabLst>
            </a:pPr>
            <a:r>
              <a:rPr lang="en-IN" sz="2400" b="0" strike="noStrike" spc="-1" dirty="0">
                <a:solidFill>
                  <a:srgbClr val="073763"/>
                </a:solidFill>
                <a:latin typeface="Poppins ExtraBold"/>
                <a:ea typeface="Poppins ExtraBold"/>
              </a:rPr>
              <a:t>SCHEME FOR COMPUTER SCIENCE AND  ENGINEERING (DATA SCIENCE)</a:t>
            </a:r>
            <a:endParaRPr lang="en-US" sz="2400" b="0" strike="noStrike" spc="-1" dirty="0">
              <a:solidFill>
                <a:srgbClr val="000000"/>
              </a:solidFill>
              <a:latin typeface="Arial"/>
            </a:endParaRPr>
          </a:p>
        </p:txBody>
      </p:sp>
      <p:sp>
        <p:nvSpPr>
          <p:cNvPr id="202" name="Google Shape;435;g2e28872b20b_0_1186">
            <a:extLst>
              <a:ext uri="{FF2B5EF4-FFF2-40B4-BE49-F238E27FC236}">
                <a16:creationId xmlns:a16="http://schemas.microsoft.com/office/drawing/2014/main" id="{0F079DDE-36C2-FE23-3DEF-E530AB5136F5}"/>
              </a:ext>
            </a:extLst>
          </p:cNvPr>
          <p:cNvSpPr/>
          <p:nvPr/>
        </p:nvSpPr>
        <p:spPr>
          <a:xfrm>
            <a:off x="4913280" y="1204200"/>
            <a:ext cx="2625840" cy="364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r">
              <a:lnSpc>
                <a:spcPct val="100000"/>
              </a:lnSpc>
              <a:tabLst>
                <a:tab pos="0" algn="l"/>
              </a:tabLst>
            </a:pPr>
            <a:r>
              <a:rPr lang="en-IN" sz="1800" b="1" strike="noStrike" spc="-1" dirty="0">
                <a:solidFill>
                  <a:srgbClr val="741B47"/>
                </a:solidFill>
                <a:latin typeface="Poppins"/>
                <a:ea typeface="Poppins"/>
              </a:rPr>
              <a:t>SEM VI SJCEM R-24B</a:t>
            </a:r>
            <a:endParaRPr lang="en-US" sz="1800" b="0" strike="noStrike" spc="-1" dirty="0">
              <a:solidFill>
                <a:srgbClr val="000000"/>
              </a:solidFill>
              <a:latin typeface="Arial"/>
            </a:endParaRPr>
          </a:p>
        </p:txBody>
      </p:sp>
      <p:sp>
        <p:nvSpPr>
          <p:cNvPr id="204" name="PlaceHolder 3">
            <a:extLst>
              <a:ext uri="{FF2B5EF4-FFF2-40B4-BE49-F238E27FC236}">
                <a16:creationId xmlns:a16="http://schemas.microsoft.com/office/drawing/2014/main" id="{6A6DEBE7-88C4-27B5-E4C3-3E18282165B9}"/>
              </a:ext>
            </a:extLst>
          </p:cNvPr>
          <p:cNvSpPr>
            <a:spLocks noGrp="1"/>
          </p:cNvSpPr>
          <p:nvPr>
            <p:ph type="ftr" idx="4294967295"/>
          </p:nvPr>
        </p:nvSpPr>
        <p:spPr>
          <a:xfrm>
            <a:off x="4038480" y="6356520"/>
            <a:ext cx="4571640" cy="364680"/>
          </a:xfrm>
          <a:prstGeom prst="rect">
            <a:avLst/>
          </a:prstGeom>
          <a:noFill/>
          <a:ln w="0">
            <a:noFill/>
          </a:ln>
        </p:spPr>
        <p:txBody>
          <a:bodyPr lIns="91440" tIns="45720" rIns="91440" bIns="45720" anchor="ctr">
            <a:noAutofit/>
          </a:bodyPr>
          <a:lstStyle>
            <a:lvl1pPr indent="0" algn="ctr">
              <a:lnSpc>
                <a:spcPct val="100000"/>
              </a:lnSpc>
              <a:buNone/>
              <a:defRPr lang="en-US" sz="1200" b="0" strike="noStrike" spc="-1">
                <a:solidFill>
                  <a:srgbClr val="888888"/>
                </a:solidFill>
                <a:latin typeface="Calibri"/>
                <a:ea typeface="Calibri"/>
              </a:defRPr>
            </a:lvl1pPr>
          </a:lstStyle>
          <a:p>
            <a:pPr indent="0" algn="ctr">
              <a:lnSpc>
                <a:spcPct val="100000"/>
              </a:lnSpc>
              <a:buNone/>
            </a:pPr>
            <a:r>
              <a:rPr lang="en-US" sz="1200" b="0" strike="noStrike" spc="-1">
                <a:solidFill>
                  <a:srgbClr val="888888"/>
                </a:solidFill>
                <a:latin typeface="Calibri"/>
                <a:ea typeface="Calibri"/>
              </a:rPr>
              <a:t>BOS, COMPUTER SCIENCE AND ENGINEERING (DATA SCIENCE), SJCEM</a:t>
            </a:r>
            <a:endParaRPr lang="en-US" sz="1200" b="0" strike="noStrike" spc="-1">
              <a:solidFill>
                <a:srgbClr val="000000"/>
              </a:solidFill>
              <a:latin typeface="Times New Roman"/>
            </a:endParaRPr>
          </a:p>
        </p:txBody>
      </p:sp>
      <p:graphicFrame>
        <p:nvGraphicFramePr>
          <p:cNvPr id="2" name="Google Shape;426;g2e28872b20b_0_1175">
            <a:extLst>
              <a:ext uri="{FF2B5EF4-FFF2-40B4-BE49-F238E27FC236}">
                <a16:creationId xmlns:a16="http://schemas.microsoft.com/office/drawing/2014/main" id="{1FCFDD9F-5782-6518-AA9E-492559F9AA3F}"/>
              </a:ext>
            </a:extLst>
          </p:cNvPr>
          <p:cNvGraphicFramePr/>
          <p:nvPr>
            <p:extLst/>
          </p:nvPr>
        </p:nvGraphicFramePr>
        <p:xfrm>
          <a:off x="722520" y="2085840"/>
          <a:ext cx="10529280" cy="4002574"/>
        </p:xfrm>
        <a:graphic>
          <a:graphicData uri="http://schemas.openxmlformats.org/drawingml/2006/table">
            <a:tbl>
              <a:tblPr/>
              <a:tblGrid>
                <a:gridCol w="1451520">
                  <a:extLst>
                    <a:ext uri="{9D8B030D-6E8A-4147-A177-3AD203B41FA5}">
                      <a16:colId xmlns:a16="http://schemas.microsoft.com/office/drawing/2014/main" val="20000"/>
                    </a:ext>
                  </a:extLst>
                </a:gridCol>
                <a:gridCol w="610560">
                  <a:extLst>
                    <a:ext uri="{9D8B030D-6E8A-4147-A177-3AD203B41FA5}">
                      <a16:colId xmlns:a16="http://schemas.microsoft.com/office/drawing/2014/main" val="20001"/>
                    </a:ext>
                  </a:extLst>
                </a:gridCol>
                <a:gridCol w="2071440">
                  <a:extLst>
                    <a:ext uri="{9D8B030D-6E8A-4147-A177-3AD203B41FA5}">
                      <a16:colId xmlns:a16="http://schemas.microsoft.com/office/drawing/2014/main" val="20002"/>
                    </a:ext>
                  </a:extLst>
                </a:gridCol>
                <a:gridCol w="321480">
                  <a:extLst>
                    <a:ext uri="{9D8B030D-6E8A-4147-A177-3AD203B41FA5}">
                      <a16:colId xmlns:a16="http://schemas.microsoft.com/office/drawing/2014/main" val="20003"/>
                    </a:ext>
                  </a:extLst>
                </a:gridCol>
                <a:gridCol w="482400">
                  <a:extLst>
                    <a:ext uri="{9D8B030D-6E8A-4147-A177-3AD203B41FA5}">
                      <a16:colId xmlns:a16="http://schemas.microsoft.com/office/drawing/2014/main" val="20004"/>
                    </a:ext>
                  </a:extLst>
                </a:gridCol>
                <a:gridCol w="482400">
                  <a:extLst>
                    <a:ext uri="{9D8B030D-6E8A-4147-A177-3AD203B41FA5}">
                      <a16:colId xmlns:a16="http://schemas.microsoft.com/office/drawing/2014/main" val="20005"/>
                    </a:ext>
                  </a:extLst>
                </a:gridCol>
                <a:gridCol w="482400">
                  <a:extLst>
                    <a:ext uri="{9D8B030D-6E8A-4147-A177-3AD203B41FA5}">
                      <a16:colId xmlns:a16="http://schemas.microsoft.com/office/drawing/2014/main" val="20006"/>
                    </a:ext>
                  </a:extLst>
                </a:gridCol>
                <a:gridCol w="482400">
                  <a:extLst>
                    <a:ext uri="{9D8B030D-6E8A-4147-A177-3AD203B41FA5}">
                      <a16:colId xmlns:a16="http://schemas.microsoft.com/office/drawing/2014/main" val="20007"/>
                    </a:ext>
                  </a:extLst>
                </a:gridCol>
                <a:gridCol w="482400">
                  <a:extLst>
                    <a:ext uri="{9D8B030D-6E8A-4147-A177-3AD203B41FA5}">
                      <a16:colId xmlns:a16="http://schemas.microsoft.com/office/drawing/2014/main" val="20008"/>
                    </a:ext>
                  </a:extLst>
                </a:gridCol>
                <a:gridCol w="618840">
                  <a:extLst>
                    <a:ext uri="{9D8B030D-6E8A-4147-A177-3AD203B41FA5}">
                      <a16:colId xmlns:a16="http://schemas.microsoft.com/office/drawing/2014/main" val="20009"/>
                    </a:ext>
                  </a:extLst>
                </a:gridCol>
                <a:gridCol w="507240">
                  <a:extLst>
                    <a:ext uri="{9D8B030D-6E8A-4147-A177-3AD203B41FA5}">
                      <a16:colId xmlns:a16="http://schemas.microsoft.com/office/drawing/2014/main" val="20010"/>
                    </a:ext>
                  </a:extLst>
                </a:gridCol>
                <a:gridCol w="507240">
                  <a:extLst>
                    <a:ext uri="{9D8B030D-6E8A-4147-A177-3AD203B41FA5}">
                      <a16:colId xmlns:a16="http://schemas.microsoft.com/office/drawing/2014/main" val="20011"/>
                    </a:ext>
                  </a:extLst>
                </a:gridCol>
                <a:gridCol w="507240">
                  <a:extLst>
                    <a:ext uri="{9D8B030D-6E8A-4147-A177-3AD203B41FA5}">
                      <a16:colId xmlns:a16="http://schemas.microsoft.com/office/drawing/2014/main" val="20012"/>
                    </a:ext>
                  </a:extLst>
                </a:gridCol>
                <a:gridCol w="507240">
                  <a:extLst>
                    <a:ext uri="{9D8B030D-6E8A-4147-A177-3AD203B41FA5}">
                      <a16:colId xmlns:a16="http://schemas.microsoft.com/office/drawing/2014/main" val="20013"/>
                    </a:ext>
                  </a:extLst>
                </a:gridCol>
                <a:gridCol w="507240">
                  <a:extLst>
                    <a:ext uri="{9D8B030D-6E8A-4147-A177-3AD203B41FA5}">
                      <a16:colId xmlns:a16="http://schemas.microsoft.com/office/drawing/2014/main" val="20014"/>
                    </a:ext>
                  </a:extLst>
                </a:gridCol>
                <a:gridCol w="507240">
                  <a:extLst>
                    <a:ext uri="{9D8B030D-6E8A-4147-A177-3AD203B41FA5}">
                      <a16:colId xmlns:a16="http://schemas.microsoft.com/office/drawing/2014/main" val="20015"/>
                    </a:ext>
                  </a:extLst>
                </a:gridCol>
              </a:tblGrid>
              <a:tr h="279874">
                <a:tc rowSpan="3">
                  <a:txBody>
                    <a:bodyPr/>
                    <a:lstStyle/>
                    <a:p>
                      <a:pPr algn="ctr">
                        <a:lnSpc>
                          <a:spcPct val="100000"/>
                        </a:lnSpc>
                        <a:tabLst>
                          <a:tab pos="0" algn="l"/>
                        </a:tabLst>
                      </a:pPr>
                      <a:r>
                        <a:rPr lang="en-IN" sz="1200" b="0" strike="noStrike" spc="-1" dirty="0">
                          <a:solidFill>
                            <a:srgbClr val="FFFFFF"/>
                          </a:solidFill>
                          <a:latin typeface="Poppins SemiBold"/>
                          <a:ea typeface="Poppins SemiBold"/>
                        </a:rPr>
                        <a:t>Course Code</a:t>
                      </a:r>
                      <a:endParaRPr lang="en-US" sz="1200" b="0" strike="noStrike" spc="-1" dirty="0">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3">
                  <a:txBody>
                    <a:bodyPr/>
                    <a:lstStyle/>
                    <a:p>
                      <a:pPr algn="ctr">
                        <a:lnSpc>
                          <a:spcPct val="100000"/>
                        </a:lnSpc>
                        <a:tabLst>
                          <a:tab pos="0" algn="l"/>
                        </a:tabLst>
                      </a:pPr>
                      <a:r>
                        <a:rPr lang="en-IN" sz="1200" b="0" strike="noStrike" spc="-1">
                          <a:solidFill>
                            <a:srgbClr val="FFFFFF"/>
                          </a:solidFill>
                          <a:latin typeface="Poppins SemiBold"/>
                          <a:ea typeface="Poppins SemiBold"/>
                        </a:rPr>
                        <a:t>Vertical</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3">
                  <a:txBody>
                    <a:bodyPr/>
                    <a:lstStyle/>
                    <a:p>
                      <a:pPr algn="ctr">
                        <a:lnSpc>
                          <a:spcPct val="100000"/>
                        </a:lnSpc>
                        <a:tabLst>
                          <a:tab pos="0" algn="l"/>
                        </a:tabLst>
                      </a:pPr>
                      <a:r>
                        <a:rPr lang="en-IN" sz="1200" b="0" strike="noStrike" spc="-1">
                          <a:solidFill>
                            <a:srgbClr val="FFFFFF"/>
                          </a:solidFill>
                          <a:latin typeface="Poppins SemiBold"/>
                          <a:ea typeface="Poppins SemiBold"/>
                        </a:rPr>
                        <a:t>Course Name</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gridSpan="3">
                  <a:txBody>
                    <a:bodyPr/>
                    <a:lstStyle/>
                    <a:p>
                      <a:pPr algn="ctr">
                        <a:lnSpc>
                          <a:spcPct val="100000"/>
                        </a:lnSpc>
                        <a:tabLst>
                          <a:tab pos="0" algn="l"/>
                        </a:tabLst>
                      </a:pPr>
                      <a:r>
                        <a:rPr lang="en-IN" sz="1200" b="0" strike="noStrike" spc="-1">
                          <a:solidFill>
                            <a:srgbClr val="FFFFFF"/>
                          </a:solidFill>
                          <a:latin typeface="Poppins SemiBold"/>
                          <a:ea typeface="Poppins SemiBold"/>
                        </a:rPr>
                        <a:t>Contact Hrs</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gridSpan="3">
                  <a:txBody>
                    <a:bodyPr/>
                    <a:lstStyle/>
                    <a:p>
                      <a:pPr algn="ctr">
                        <a:lnSpc>
                          <a:spcPct val="100000"/>
                        </a:lnSpc>
                        <a:tabLst>
                          <a:tab pos="0" algn="l"/>
                        </a:tabLst>
                      </a:pPr>
                      <a:r>
                        <a:rPr lang="en-IN" sz="1200" b="0" strike="noStrike" spc="-1">
                          <a:solidFill>
                            <a:srgbClr val="FFFFFF"/>
                          </a:solidFill>
                          <a:latin typeface="Poppins SemiBold"/>
                          <a:ea typeface="Poppins SemiBold"/>
                        </a:rPr>
                        <a:t>Credit Allotted</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3">
                  <a:txBody>
                    <a:bodyPr/>
                    <a:lstStyle/>
                    <a:p>
                      <a:pPr algn="ctr">
                        <a:lnSpc>
                          <a:spcPct val="100000"/>
                        </a:lnSpc>
                        <a:tabLst>
                          <a:tab pos="0" algn="l"/>
                        </a:tabLst>
                      </a:pPr>
                      <a:r>
                        <a:rPr lang="en-IN" sz="1200" b="0" strike="noStrike" spc="-1">
                          <a:solidFill>
                            <a:srgbClr val="FFFFFF"/>
                          </a:solidFill>
                          <a:latin typeface="Poppins SemiBold"/>
                          <a:ea typeface="Poppins SemiBold"/>
                        </a:rPr>
                        <a:t>Total Credits</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gridSpan="6">
                  <a:txBody>
                    <a:bodyPr/>
                    <a:lstStyle/>
                    <a:p>
                      <a:pPr algn="ctr">
                        <a:lnSpc>
                          <a:spcPct val="100000"/>
                        </a:lnSpc>
                        <a:tabLst>
                          <a:tab pos="0" algn="l"/>
                        </a:tabLst>
                      </a:pPr>
                      <a:r>
                        <a:rPr lang="en-IN" sz="1200" b="0" strike="noStrike" spc="-1">
                          <a:solidFill>
                            <a:srgbClr val="FFFFFF"/>
                          </a:solidFill>
                          <a:latin typeface="Poppins SemiBold"/>
                          <a:ea typeface="Poppins SemiBold"/>
                        </a:rPr>
                        <a:t>Evaluation Scheme</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81630">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3"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3"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IAE 1</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IAE 2</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ESE</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CA (TW)</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OR/PR</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200" b="0" strike="noStrike" spc="-1">
                          <a:solidFill>
                            <a:srgbClr val="FFFFFF"/>
                          </a:solidFill>
                          <a:latin typeface="Poppins SemiBold"/>
                          <a:ea typeface="Poppins SemiBold"/>
                        </a:rPr>
                        <a:t>Total</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extLst>
                  <a:ext uri="{0D108BD9-81ED-4DB2-BD59-A6C34878D82A}">
                    <a16:rowId xmlns:a16="http://schemas.microsoft.com/office/drawing/2014/main" val="10001"/>
                  </a:ext>
                </a:extLst>
              </a:tr>
              <a:tr h="373164">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Th</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Tut</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Pr</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Th</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Tut</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200" b="0" strike="noStrike" spc="-1">
                          <a:solidFill>
                            <a:srgbClr val="FFFFFF"/>
                          </a:solidFill>
                          <a:latin typeface="Poppins SemiBold"/>
                          <a:ea typeface="Poppins SemiBold"/>
                        </a:rPr>
                        <a:t>Pr</a:t>
                      </a:r>
                      <a:endParaRPr lang="en-US" sz="12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466500">
                <a:tc>
                  <a:txBody>
                    <a:bodyPr/>
                    <a:lstStyle/>
                    <a:p>
                      <a:pPr marL="12700"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24CSDSPCC601B</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6510"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PCC</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225"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Machine Learning</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40005" marR="1968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16510" marR="190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651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19685" marR="254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714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7305" marR="1714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1</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4130" marR="1270"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4</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8720">
                      <a:solidFill>
                        <a:srgbClr val="FFFFFF"/>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60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25</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125</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3"/>
                  </a:ext>
                </a:extLst>
              </a:tr>
              <a:tr h="466500">
                <a:tc>
                  <a:txBody>
                    <a:bodyPr/>
                    <a:lstStyle/>
                    <a:p>
                      <a:pPr marL="12700"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24CSDSPCC602B</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6510"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PCC</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225"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Cryptography and Security System</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40005" marR="1968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3</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6510" marR="190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825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2</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9685" marR="2540"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3</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714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305" marR="381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1</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130" marR="127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4</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20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60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125</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4"/>
                  </a:ext>
                </a:extLst>
              </a:tr>
              <a:tr h="466500">
                <a:tc>
                  <a:txBody>
                    <a:bodyPr/>
                    <a:lstStyle/>
                    <a:p>
                      <a:pPr marL="464820" lvl="0" indent="-452755" algn="ctr">
                        <a:lnSpc>
                          <a:spcPts val="1190"/>
                        </a:lnSpc>
                        <a:spcBef>
                          <a:spcPts val="235"/>
                        </a:spcBef>
                        <a:buNone/>
                      </a:pPr>
                      <a:endParaRPr lang="en-US" sz="1200" b="0" strike="noStrike" kern="1200" spc="-1" dirty="0">
                        <a:solidFill>
                          <a:srgbClr val="FFFFFF"/>
                        </a:solidFill>
                        <a:latin typeface="Poppins SemiBold"/>
                        <a:ea typeface="Times New Roman" panose="02020603050405020304" pitchFamily="18" charset="0"/>
                        <a:cs typeface="+mn-cs"/>
                      </a:endParaRPr>
                    </a:p>
                    <a:p>
                      <a:pPr marL="464820" lvl="0" indent="-452755" algn="ctr">
                        <a:lnSpc>
                          <a:spcPts val="1190"/>
                        </a:lnSpc>
                        <a:spcBef>
                          <a:spcPts val="235"/>
                        </a:spcBef>
                        <a:buNone/>
                      </a:pPr>
                      <a:r>
                        <a:rPr lang="en-US" sz="1200" b="0" strike="noStrike" kern="1200" spc="-1" dirty="0">
                          <a:solidFill>
                            <a:srgbClr val="FFFFFF"/>
                          </a:solidFill>
                          <a:latin typeface="Poppins SemiBold"/>
                          <a:ea typeface="Times New Roman" panose="02020603050405020304" pitchFamily="18" charset="0"/>
                          <a:cs typeface="+mn-cs"/>
                        </a:rPr>
                        <a:t>24CSDSPEC501XB</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6510" marR="635" lvl="0" algn="ctr">
                        <a:spcBef>
                          <a:spcPts val="315"/>
                        </a:spcBef>
                        <a:buNone/>
                      </a:pPr>
                      <a:r>
                        <a:rPr lang="en-US" sz="1200" b="0" strike="noStrike" kern="1200" spc="-1">
                          <a:solidFill>
                            <a:srgbClr val="FFFFFF"/>
                          </a:solidFill>
                          <a:latin typeface="Poppins SemiBold"/>
                          <a:ea typeface="Times New Roman" panose="02020603050405020304" pitchFamily="18" charset="0"/>
                          <a:cs typeface="+mn-cs"/>
                        </a:rPr>
                        <a:t>PEC</a:t>
                      </a:r>
                      <a:endParaRPr lang="en-CA" sz="12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lvl="0" algn="ctr">
                        <a:spcBef>
                          <a:spcPts val="315"/>
                        </a:spcBef>
                        <a:buNone/>
                      </a:pPr>
                      <a:r>
                        <a:rPr lang="en-US" sz="1200" b="0" strike="noStrike" kern="1200" spc="-1" dirty="0">
                          <a:solidFill>
                            <a:srgbClr val="FFFFFF"/>
                          </a:solidFill>
                          <a:latin typeface="Poppins SemiBold"/>
                          <a:ea typeface="Times New Roman" panose="02020603050405020304" pitchFamily="18" charset="0"/>
                          <a:cs typeface="+mn-cs"/>
                        </a:rPr>
                        <a:t>Program Elective I</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40005" marR="1905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6510" marR="3810"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762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9685" marR="190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3</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587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305" marR="571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1</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130" marR="63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4</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20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60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150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5"/>
                  </a:ext>
                </a:extLst>
              </a:tr>
              <a:tr h="466500">
                <a:tc>
                  <a:txBody>
                    <a:bodyPr/>
                    <a:lstStyle/>
                    <a:p>
                      <a:pPr marL="464820" lvl="0" indent="-452755" algn="ctr">
                        <a:lnSpc>
                          <a:spcPts val="1190"/>
                        </a:lnSpc>
                        <a:spcBef>
                          <a:spcPts val="225"/>
                        </a:spcBef>
                        <a:buNone/>
                      </a:pPr>
                      <a:endParaRPr lang="en-US" sz="1200" b="0" strike="noStrike" kern="1200" spc="-1" dirty="0">
                        <a:solidFill>
                          <a:srgbClr val="FFFFFF"/>
                        </a:solidFill>
                        <a:latin typeface="Poppins SemiBold"/>
                        <a:ea typeface="Times New Roman" panose="02020603050405020304" pitchFamily="18" charset="0"/>
                        <a:cs typeface="+mn-cs"/>
                      </a:endParaRPr>
                    </a:p>
                    <a:p>
                      <a:pPr marL="464820" lvl="0" indent="-452755" algn="ctr">
                        <a:lnSpc>
                          <a:spcPts val="1190"/>
                        </a:lnSpc>
                        <a:spcBef>
                          <a:spcPts val="225"/>
                        </a:spcBef>
                        <a:buNone/>
                      </a:pPr>
                      <a:r>
                        <a:rPr lang="en-US" sz="1200" b="0" strike="noStrike" kern="1200" spc="-1" dirty="0">
                          <a:solidFill>
                            <a:srgbClr val="FFFFFF"/>
                          </a:solidFill>
                          <a:latin typeface="Poppins SemiBold"/>
                          <a:ea typeface="Times New Roman" panose="02020603050405020304" pitchFamily="18" charset="0"/>
                          <a:cs typeface="+mn-cs"/>
                        </a:rPr>
                        <a:t>24CSDSPEC502X B</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5240" lvl="0" algn="ctr">
                        <a:spcBef>
                          <a:spcPts val="315"/>
                        </a:spcBef>
                        <a:buNone/>
                      </a:pPr>
                      <a:r>
                        <a:rPr lang="en-US" sz="1200" b="0" strike="noStrike" kern="1200" spc="-1">
                          <a:solidFill>
                            <a:srgbClr val="FFFFFF"/>
                          </a:solidFill>
                          <a:latin typeface="Poppins SemiBold"/>
                          <a:ea typeface="Times New Roman" panose="02020603050405020304" pitchFamily="18" charset="0"/>
                          <a:cs typeface="+mn-cs"/>
                        </a:rPr>
                        <a:t>PEC</a:t>
                      </a:r>
                      <a:endParaRPr lang="en-CA" sz="12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lvl="0" algn="ctr">
                        <a:spcBef>
                          <a:spcPts val="905"/>
                        </a:spcBef>
                        <a:buNone/>
                      </a:pPr>
                      <a:r>
                        <a:rPr lang="en-US" sz="1200" b="0" strike="noStrike" kern="1200" spc="-1" dirty="0">
                          <a:solidFill>
                            <a:srgbClr val="FFFFFF"/>
                          </a:solidFill>
                          <a:latin typeface="Poppins SemiBold"/>
                          <a:ea typeface="Times New Roman" panose="02020603050405020304" pitchFamily="18" charset="0"/>
                          <a:cs typeface="+mn-cs"/>
                        </a:rPr>
                        <a:t>Program Elective II</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4130" marR="2540"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3</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6510" marR="190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825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2</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9685" marR="190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3</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305" marR="5715" algn="ctr">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1</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130" marR="635" algn="ctr">
                        <a:spcBef>
                          <a:spcPts val="315"/>
                        </a:spcBef>
                        <a:buNone/>
                      </a:pPr>
                      <a:r>
                        <a:rPr lang="en-US" sz="1200" b="0" strike="noStrike" kern="1200" spc="-1">
                          <a:solidFill>
                            <a:schemeClr val="tx1"/>
                          </a:solidFill>
                          <a:latin typeface="Poppins SemiBold"/>
                          <a:ea typeface="Times New Roman" panose="02020603050405020304" pitchFamily="18" charset="0"/>
                          <a:cs typeface="+mn-cs"/>
                        </a:rPr>
                        <a:t>4</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20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60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150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6"/>
                  </a:ext>
                </a:extLst>
              </a:tr>
              <a:tr h="466500">
                <a:tc>
                  <a:txBody>
                    <a:bodyPr/>
                    <a:lstStyle/>
                    <a:p>
                      <a:pPr marL="464820" marR="21590" lvl="0" indent="-421005" algn="ctr">
                        <a:lnSpc>
                          <a:spcPts val="1190"/>
                        </a:lnSpc>
                        <a:spcBef>
                          <a:spcPts val="390"/>
                        </a:spcBef>
                        <a:buNone/>
                      </a:pPr>
                      <a:endParaRPr lang="en-US" sz="1200" b="0" strike="noStrike" kern="1200" spc="-1" dirty="0">
                        <a:solidFill>
                          <a:srgbClr val="FFFFFF"/>
                        </a:solidFill>
                        <a:latin typeface="Poppins SemiBold"/>
                        <a:ea typeface="Times New Roman" panose="02020603050405020304" pitchFamily="18" charset="0"/>
                        <a:cs typeface="+mn-cs"/>
                      </a:endParaRPr>
                    </a:p>
                    <a:p>
                      <a:pPr marL="464820" marR="21590" lvl="0" indent="-421005" algn="ctr">
                        <a:lnSpc>
                          <a:spcPts val="1190"/>
                        </a:lnSpc>
                        <a:spcBef>
                          <a:spcPts val="390"/>
                        </a:spcBef>
                        <a:buNone/>
                      </a:pPr>
                      <a:r>
                        <a:rPr lang="en-US" sz="1200" b="0" strike="noStrike" kern="1200" spc="-1" dirty="0">
                          <a:solidFill>
                            <a:srgbClr val="FFFFFF"/>
                          </a:solidFill>
                          <a:latin typeface="Poppins SemiBold"/>
                          <a:ea typeface="Times New Roman" panose="02020603050405020304" pitchFamily="18" charset="0"/>
                          <a:cs typeface="+mn-cs"/>
                        </a:rPr>
                        <a:t>24CSDSOE501X B</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5240" lvl="0" algn="ctr">
                        <a:spcBef>
                          <a:spcPts val="485"/>
                        </a:spcBef>
                        <a:buNone/>
                      </a:pPr>
                      <a:r>
                        <a:rPr lang="en-US" sz="1200" b="0" strike="noStrike" kern="1200" spc="-1">
                          <a:solidFill>
                            <a:srgbClr val="FFFFFF"/>
                          </a:solidFill>
                          <a:latin typeface="Poppins SemiBold"/>
                          <a:ea typeface="Times New Roman" panose="02020603050405020304" pitchFamily="18" charset="0"/>
                          <a:cs typeface="+mn-cs"/>
                        </a:rPr>
                        <a:t>OE</a:t>
                      </a:r>
                      <a:endParaRPr lang="en-CA" sz="12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lvl="0" algn="ctr">
                        <a:spcBef>
                          <a:spcPts val="795"/>
                        </a:spcBef>
                        <a:buNone/>
                      </a:pPr>
                      <a:r>
                        <a:rPr lang="en-US" sz="1200" b="0" strike="noStrike" kern="1200" spc="-1" dirty="0">
                          <a:solidFill>
                            <a:srgbClr val="FFFFFF"/>
                          </a:solidFill>
                          <a:latin typeface="Poppins SemiBold"/>
                          <a:ea typeface="Times New Roman" panose="02020603050405020304" pitchFamily="18" charset="0"/>
                          <a:cs typeface="+mn-cs"/>
                        </a:rPr>
                        <a:t>Open Elective I</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4130" algn="ctr">
                        <a:spcBef>
                          <a:spcPts val="485"/>
                        </a:spcBef>
                        <a:buNone/>
                      </a:pPr>
                      <a:r>
                        <a:rPr lang="en-US" sz="1200" b="0" strike="noStrike" kern="1200" spc="-1">
                          <a:solidFill>
                            <a:schemeClr val="tx1"/>
                          </a:solidFill>
                          <a:latin typeface="Poppins SemiBold"/>
                          <a:ea typeface="Times New Roman" panose="02020603050405020304" pitchFamily="18" charset="0"/>
                          <a:cs typeface="+mn-cs"/>
                        </a:rPr>
                        <a:t>3</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6510" marR="3810" algn="ctr">
                        <a:spcBef>
                          <a:spcPts val="48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8890" algn="ctr">
                        <a:spcBef>
                          <a:spcPts val="48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9685" marR="1905"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5875" algn="ctr">
                        <a:spcBef>
                          <a:spcPts val="48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305" marR="1270"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130" marR="635"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20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20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60</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100</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7"/>
                  </a:ext>
                </a:extLst>
              </a:tr>
              <a:tr h="466500">
                <a:tc>
                  <a:txBody>
                    <a:bodyPr/>
                    <a:lstStyle/>
                    <a:p>
                      <a:pPr marL="12700" lvl="0" algn="ctr">
                        <a:spcBef>
                          <a:spcPts val="485"/>
                        </a:spcBef>
                        <a:buNone/>
                      </a:pPr>
                      <a:endParaRPr lang="en-US" sz="1200" b="0" strike="noStrike" kern="1200" spc="-1" dirty="0">
                        <a:solidFill>
                          <a:srgbClr val="FFFFFF"/>
                        </a:solidFill>
                        <a:latin typeface="Poppins SemiBold"/>
                        <a:ea typeface="Times New Roman" panose="02020603050405020304" pitchFamily="18" charset="0"/>
                        <a:cs typeface="+mn-cs"/>
                      </a:endParaRPr>
                    </a:p>
                    <a:p>
                      <a:pPr marL="12700" lvl="0" algn="ctr">
                        <a:spcBef>
                          <a:spcPts val="485"/>
                        </a:spcBef>
                        <a:buNone/>
                      </a:pPr>
                      <a:r>
                        <a:rPr lang="en-US" sz="1200" b="0" strike="noStrike" kern="1200" spc="-1" dirty="0">
                          <a:solidFill>
                            <a:srgbClr val="FFFFFF"/>
                          </a:solidFill>
                          <a:latin typeface="Poppins SemiBold"/>
                          <a:ea typeface="Times New Roman" panose="02020603050405020304" pitchFamily="18" charset="0"/>
                          <a:cs typeface="+mn-cs"/>
                        </a:rPr>
                        <a:t>24CSDSVSE501B</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5240" marR="635" lvl="0" algn="ctr">
                        <a:spcBef>
                          <a:spcPts val="485"/>
                        </a:spcBef>
                        <a:buNone/>
                      </a:pPr>
                      <a:endParaRPr lang="en-US" sz="1200" b="0" strike="noStrike" kern="1200" spc="-1" dirty="0">
                        <a:solidFill>
                          <a:srgbClr val="FFFFFF"/>
                        </a:solidFill>
                        <a:latin typeface="Poppins SemiBold"/>
                        <a:ea typeface="Times New Roman" panose="02020603050405020304" pitchFamily="18" charset="0"/>
                        <a:cs typeface="+mn-cs"/>
                      </a:endParaRPr>
                    </a:p>
                    <a:p>
                      <a:pPr marL="15240" marR="635" lvl="0" algn="ctr">
                        <a:spcBef>
                          <a:spcPts val="485"/>
                        </a:spcBef>
                        <a:buNone/>
                      </a:pPr>
                      <a:r>
                        <a:rPr lang="en-US" sz="1200" b="0" strike="noStrike" kern="1200" spc="-1" dirty="0">
                          <a:solidFill>
                            <a:srgbClr val="FFFFFF"/>
                          </a:solidFill>
                          <a:latin typeface="Poppins SemiBold"/>
                          <a:ea typeface="Times New Roman" panose="02020603050405020304" pitchFamily="18" charset="0"/>
                          <a:cs typeface="+mn-cs"/>
                        </a:rPr>
                        <a:t>VSEC</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lvl="0" algn="ctr">
                        <a:lnSpc>
                          <a:spcPts val="1140"/>
                        </a:lnSpc>
                        <a:buNone/>
                      </a:pPr>
                      <a:endParaRPr lang="en-US" sz="1200" b="0" strike="noStrike" kern="1200" spc="-1" dirty="0">
                        <a:solidFill>
                          <a:srgbClr val="FFFFFF"/>
                        </a:solidFill>
                        <a:latin typeface="Poppins SemiBold"/>
                        <a:ea typeface="Times New Roman" panose="02020603050405020304" pitchFamily="18" charset="0"/>
                        <a:cs typeface="+mn-cs"/>
                      </a:endParaRPr>
                    </a:p>
                    <a:p>
                      <a:pPr marL="22860" lvl="0" algn="ctr">
                        <a:lnSpc>
                          <a:spcPts val="1140"/>
                        </a:lnSpc>
                        <a:buNone/>
                      </a:pPr>
                      <a:r>
                        <a:rPr lang="en-US" sz="1200" b="0" strike="noStrike" kern="1200" spc="-1" dirty="0">
                          <a:solidFill>
                            <a:srgbClr val="FFFFFF"/>
                          </a:solidFill>
                          <a:latin typeface="Poppins SemiBold"/>
                          <a:ea typeface="Times New Roman" panose="02020603050405020304" pitchFamily="18" charset="0"/>
                          <a:cs typeface="+mn-cs"/>
                        </a:rPr>
                        <a:t>Employability Enhancement</a:t>
                      </a:r>
                      <a:endParaRPr lang="en-CA" sz="1200" b="0" strike="noStrike" kern="1200" spc="-1" dirty="0">
                        <a:solidFill>
                          <a:srgbClr val="FFFFFF"/>
                        </a:solidFill>
                        <a:latin typeface="Poppins SemiBold"/>
                        <a:ea typeface="Times New Roman" panose="02020603050405020304" pitchFamily="18" charset="0"/>
                        <a:cs typeface="+mn-cs"/>
                      </a:endParaRPr>
                    </a:p>
                    <a:p>
                      <a:pPr marL="22860" lvl="0" algn="ctr">
                        <a:lnSpc>
                          <a:spcPts val="1145"/>
                        </a:lnSpc>
                        <a:spcBef>
                          <a:spcPts val="5"/>
                        </a:spcBef>
                        <a:buNone/>
                      </a:pPr>
                      <a:r>
                        <a:rPr lang="en-US" sz="1200" b="0" strike="noStrike" kern="1200" spc="-1" dirty="0">
                          <a:solidFill>
                            <a:srgbClr val="FFFFFF"/>
                          </a:solidFill>
                          <a:latin typeface="Poppins SemiBold"/>
                          <a:ea typeface="Times New Roman" panose="02020603050405020304" pitchFamily="18" charset="0"/>
                          <a:cs typeface="+mn-cs"/>
                        </a:rPr>
                        <a:t>Program – III (Technical)</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4130"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1</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6510" marR="3810"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7620"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4</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9685" marR="2540"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5875" algn="ctr">
                        <a:spcBef>
                          <a:spcPts val="48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305" marR="5715"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130" marR="635" algn="ctr">
                        <a:spcBef>
                          <a:spcPts val="485"/>
                        </a:spcBef>
                        <a:buNone/>
                      </a:pPr>
                      <a:r>
                        <a:rPr lang="en-US" sz="1200" b="0" strike="noStrike" kern="1200" spc="-1" dirty="0">
                          <a:solidFill>
                            <a:schemeClr val="tx1"/>
                          </a:solidFill>
                          <a:latin typeface="Poppins SemiBold"/>
                          <a:ea typeface="Times New Roman" panose="02020603050405020304" pitchFamily="18" charset="0"/>
                          <a:cs typeface="+mn-cs"/>
                        </a:rPr>
                        <a:t>3</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40005" marR="16510" algn="ctr" defTabSz="914400" rtl="0" eaLnBrk="1" latinLnBrk="0" hangingPunct="1">
                        <a:spcBef>
                          <a:spcPts val="315"/>
                        </a:spcBef>
                        <a:buNone/>
                      </a:pPr>
                      <a:r>
                        <a:rPr lang="en-US" sz="1200" b="0" strike="noStrike" kern="1200" spc="-1">
                          <a:solidFill>
                            <a:schemeClr val="tx1"/>
                          </a:solidFill>
                          <a:latin typeface="Poppins SemiBold"/>
                          <a:ea typeface="Times New Roman" panose="02020603050405020304" pitchFamily="18" charset="0"/>
                          <a:cs typeface="+mn-cs"/>
                        </a:rPr>
                        <a:t>-</a:t>
                      </a:r>
                      <a:endParaRPr lang="en-CA" sz="12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75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40005" marR="16510" algn="ctr" defTabSz="914400" rtl="0" eaLnBrk="1" latinLnBrk="0" hangingPunct="1">
                        <a:spcBef>
                          <a:spcPts val="315"/>
                        </a:spcBef>
                        <a:buNone/>
                      </a:pPr>
                      <a:r>
                        <a:rPr lang="en-US" sz="1200" b="0" strike="noStrike" kern="1200" spc="-1" dirty="0">
                          <a:solidFill>
                            <a:schemeClr val="tx1"/>
                          </a:solidFill>
                          <a:latin typeface="Poppins SemiBold"/>
                          <a:ea typeface="Times New Roman" panose="02020603050405020304" pitchFamily="18" charset="0"/>
                          <a:cs typeface="+mn-cs"/>
                        </a:rPr>
                        <a:t>75</a:t>
                      </a:r>
                      <a:endParaRPr lang="en-CA" sz="12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8"/>
                  </a:ext>
                </a:extLst>
              </a:tr>
              <a:tr h="466500">
                <a:tc>
                  <a:txBody>
                    <a:bodyPr/>
                    <a:lstStyle/>
                    <a:p>
                      <a:pPr lvl="0" algn="ctr">
                        <a:buNone/>
                      </a:pPr>
                      <a:r>
                        <a:rPr lang="en-US" sz="1200" b="0" strike="noStrike" kern="1200" spc="-1" dirty="0">
                          <a:solidFill>
                            <a:srgbClr val="FFFFFF"/>
                          </a:solidFill>
                          <a:latin typeface="Poppins SemiBold"/>
                          <a:ea typeface="Times New Roman" panose="02020603050405020304" pitchFamily="18" charset="0"/>
                          <a:cs typeface="+mn-cs"/>
                        </a:rPr>
                        <a:t> </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lvl="0" algn="ctr">
                        <a:buNone/>
                      </a:pPr>
                      <a:r>
                        <a:rPr lang="en-US" sz="1200" b="0" strike="noStrike" kern="1200" spc="-1" dirty="0">
                          <a:solidFill>
                            <a:srgbClr val="FFFFFF"/>
                          </a:solidFill>
                          <a:latin typeface="Poppins SemiBold"/>
                          <a:ea typeface="Times New Roman" panose="02020603050405020304" pitchFamily="18" charset="0"/>
                          <a:cs typeface="+mn-cs"/>
                        </a:rPr>
                        <a:t> </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36830" lvl="0" algn="ctr">
                        <a:spcBef>
                          <a:spcPts val="275"/>
                        </a:spcBef>
                        <a:buNone/>
                      </a:pPr>
                      <a:r>
                        <a:rPr lang="en-US" sz="1200" b="0" strike="noStrike" kern="1200" spc="-1" dirty="0">
                          <a:solidFill>
                            <a:srgbClr val="FFFFFF"/>
                          </a:solidFill>
                          <a:latin typeface="Poppins SemiBold"/>
                          <a:ea typeface="Times New Roman" panose="02020603050405020304" pitchFamily="18" charset="0"/>
                          <a:cs typeface="+mn-cs"/>
                        </a:rPr>
                        <a:t>Total</a:t>
                      </a:r>
                      <a:endParaRPr lang="en-CA" sz="12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40005" marR="17145" algn="ctr">
                        <a:spcBef>
                          <a:spcPts val="275"/>
                        </a:spcBef>
                        <a:buNone/>
                      </a:pPr>
                      <a:r>
                        <a:rPr lang="en-US" sz="1200" b="1" strike="noStrike" kern="1200" spc="-1" dirty="0">
                          <a:solidFill>
                            <a:schemeClr val="tx1"/>
                          </a:solidFill>
                          <a:latin typeface="Poppins SemiBold"/>
                          <a:ea typeface="Times New Roman" panose="02020603050405020304" pitchFamily="18" charset="0"/>
                          <a:cs typeface="+mn-cs"/>
                        </a:rPr>
                        <a:t>16</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6510" algn="ctr">
                        <a:spcBef>
                          <a:spcPts val="275"/>
                        </a:spcBef>
                        <a:buNone/>
                      </a:pPr>
                      <a:r>
                        <a:rPr lang="en-US" sz="1200" b="1" strike="noStrike" kern="1200" spc="-1">
                          <a:solidFill>
                            <a:schemeClr val="tx1"/>
                          </a:solidFill>
                          <a:latin typeface="Poppins SemiBold"/>
                          <a:ea typeface="Times New Roman" panose="02020603050405020304" pitchFamily="18" charset="0"/>
                          <a:cs typeface="+mn-cs"/>
                        </a:rPr>
                        <a:t>00</a:t>
                      </a:r>
                      <a:endParaRPr lang="en-CA" sz="1200" b="1"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3175" algn="ctr">
                        <a:spcBef>
                          <a:spcPts val="275"/>
                        </a:spcBef>
                        <a:buNone/>
                      </a:pPr>
                      <a:r>
                        <a:rPr lang="en-US" sz="1200" b="1" strike="noStrike" kern="1200" spc="-1" dirty="0">
                          <a:solidFill>
                            <a:schemeClr val="tx1"/>
                          </a:solidFill>
                          <a:latin typeface="Poppins SemiBold"/>
                          <a:ea typeface="Times New Roman" panose="02020603050405020304" pitchFamily="18" charset="0"/>
                          <a:cs typeface="+mn-cs"/>
                        </a:rPr>
                        <a:t>12</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19685" algn="ctr">
                        <a:spcBef>
                          <a:spcPts val="275"/>
                        </a:spcBef>
                        <a:buNone/>
                      </a:pPr>
                      <a:r>
                        <a:rPr lang="en-US" sz="1200" b="1" strike="noStrike" kern="1200" spc="-1" dirty="0">
                          <a:solidFill>
                            <a:schemeClr val="tx1"/>
                          </a:solidFill>
                          <a:latin typeface="Poppins SemiBold"/>
                          <a:ea typeface="Times New Roman" panose="02020603050405020304" pitchFamily="18" charset="0"/>
                          <a:cs typeface="+mn-cs"/>
                        </a:rPr>
                        <a:t>15</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40005" marR="15875" algn="ctr">
                        <a:spcBef>
                          <a:spcPts val="275"/>
                        </a:spcBef>
                        <a:buNone/>
                      </a:pPr>
                      <a:r>
                        <a:rPr lang="en-US" sz="1200" b="1" strike="noStrike" kern="1200" spc="-1" dirty="0">
                          <a:solidFill>
                            <a:schemeClr val="tx1"/>
                          </a:solidFill>
                          <a:latin typeface="Poppins SemiBold"/>
                          <a:ea typeface="Times New Roman" panose="02020603050405020304" pitchFamily="18" charset="0"/>
                          <a:cs typeface="+mn-cs"/>
                        </a:rPr>
                        <a:t>00</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305" marR="6350" algn="ctr">
                        <a:spcBef>
                          <a:spcPts val="275"/>
                        </a:spcBef>
                        <a:buNone/>
                      </a:pPr>
                      <a:r>
                        <a:rPr lang="en-US" sz="1200" b="1" strike="noStrike" kern="1200" spc="-1" dirty="0">
                          <a:solidFill>
                            <a:schemeClr val="tx1"/>
                          </a:solidFill>
                          <a:latin typeface="Poppins SemiBold"/>
                          <a:ea typeface="Times New Roman" panose="02020603050405020304" pitchFamily="18" charset="0"/>
                          <a:cs typeface="+mn-cs"/>
                        </a:rPr>
                        <a:t>07</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130" algn="ctr">
                        <a:spcBef>
                          <a:spcPts val="275"/>
                        </a:spcBef>
                        <a:buNone/>
                      </a:pPr>
                      <a:r>
                        <a:rPr lang="en-US" sz="1200" b="1" strike="noStrike" kern="1200" spc="-1" dirty="0">
                          <a:solidFill>
                            <a:schemeClr val="tx1"/>
                          </a:solidFill>
                          <a:latin typeface="Poppins SemiBold"/>
                          <a:ea typeface="Times New Roman" panose="02020603050405020304" pitchFamily="18" charset="0"/>
                          <a:cs typeface="+mn-cs"/>
                        </a:rPr>
                        <a:t>22</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21590" marR="4445" algn="ctr">
                        <a:spcBef>
                          <a:spcPts val="210"/>
                        </a:spcBef>
                        <a:buNone/>
                      </a:pPr>
                      <a:r>
                        <a:rPr lang="en-US" sz="1200" b="1" strike="noStrike" kern="1200" spc="-1" dirty="0">
                          <a:solidFill>
                            <a:schemeClr val="tx1"/>
                          </a:solidFill>
                          <a:latin typeface="Poppins SemiBold"/>
                          <a:ea typeface="Times New Roman" panose="02020603050405020304" pitchFamily="18" charset="0"/>
                          <a:cs typeface="+mn-cs"/>
                        </a:rPr>
                        <a:t>100</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3655" marR="4445" algn="ctr">
                        <a:spcBef>
                          <a:spcPts val="210"/>
                        </a:spcBef>
                        <a:buNone/>
                      </a:pPr>
                      <a:r>
                        <a:rPr lang="en-US" sz="1200" b="1" strike="noStrike" kern="1200" spc="-1" dirty="0">
                          <a:solidFill>
                            <a:schemeClr val="tx1"/>
                          </a:solidFill>
                          <a:latin typeface="Poppins SemiBold"/>
                          <a:ea typeface="Times New Roman" panose="02020603050405020304" pitchFamily="18" charset="0"/>
                          <a:cs typeface="+mn-cs"/>
                        </a:rPr>
                        <a:t>100</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3495" marR="5715" algn="ctr">
                        <a:spcBef>
                          <a:spcPts val="210"/>
                        </a:spcBef>
                        <a:buNone/>
                      </a:pPr>
                      <a:r>
                        <a:rPr lang="en-US" sz="1200" b="1" strike="noStrike" kern="1200" spc="-1" dirty="0">
                          <a:solidFill>
                            <a:schemeClr val="tx1"/>
                          </a:solidFill>
                          <a:latin typeface="Poppins SemiBold"/>
                          <a:ea typeface="Times New Roman" panose="02020603050405020304" pitchFamily="18" charset="0"/>
                          <a:cs typeface="+mn-cs"/>
                        </a:rPr>
                        <a:t>300</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2225" marR="5080" algn="ctr">
                        <a:spcBef>
                          <a:spcPts val="210"/>
                        </a:spcBef>
                        <a:buNone/>
                      </a:pPr>
                      <a:r>
                        <a:rPr lang="en-US" sz="1200" b="1" strike="noStrike" kern="1200" spc="-1" dirty="0">
                          <a:solidFill>
                            <a:schemeClr val="tx1"/>
                          </a:solidFill>
                          <a:latin typeface="Poppins SemiBold"/>
                          <a:ea typeface="Times New Roman" panose="02020603050405020304" pitchFamily="18" charset="0"/>
                          <a:cs typeface="+mn-cs"/>
                        </a:rPr>
                        <a:t>175</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14605" algn="ctr">
                        <a:spcBef>
                          <a:spcPts val="210"/>
                        </a:spcBef>
                        <a:buNone/>
                      </a:pPr>
                      <a:r>
                        <a:rPr lang="en-US" sz="1200" b="1" strike="noStrike" kern="1200" spc="-1" dirty="0">
                          <a:solidFill>
                            <a:schemeClr val="tx1"/>
                          </a:solidFill>
                          <a:latin typeface="Poppins SemiBold"/>
                          <a:ea typeface="Times New Roman" panose="02020603050405020304" pitchFamily="18" charset="0"/>
                          <a:cs typeface="+mn-cs"/>
                        </a:rPr>
                        <a:t>50</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9525" marR="1270" algn="ctr">
                        <a:spcBef>
                          <a:spcPts val="210"/>
                        </a:spcBef>
                        <a:buNone/>
                      </a:pPr>
                      <a:r>
                        <a:rPr lang="en-US" sz="1200" b="1" strike="noStrike" kern="1200" spc="-1" dirty="0">
                          <a:solidFill>
                            <a:schemeClr val="tx1"/>
                          </a:solidFill>
                          <a:latin typeface="Poppins SemiBold"/>
                          <a:ea typeface="Times New Roman" panose="02020603050405020304" pitchFamily="18" charset="0"/>
                          <a:cs typeface="+mn-cs"/>
                        </a:rPr>
                        <a:t>725</a:t>
                      </a:r>
                      <a:endParaRPr lang="en-CA" sz="1200" b="1"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4136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5D93-AB24-9AA6-9255-646F94748FC8}"/>
            </a:ext>
          </a:extLst>
        </p:cNvPr>
        <p:cNvGrpSpPr/>
        <p:nvPr/>
      </p:nvGrpSpPr>
      <p:grpSpPr>
        <a:xfrm>
          <a:off x="0" y="0"/>
          <a:ext cx="0" cy="0"/>
          <a:chOff x="0" y="0"/>
          <a:chExt cx="0" cy="0"/>
        </a:xfrm>
      </p:grpSpPr>
      <p:sp>
        <p:nvSpPr>
          <p:cNvPr id="195" name="PlaceHolder 1">
            <a:extLst>
              <a:ext uri="{FF2B5EF4-FFF2-40B4-BE49-F238E27FC236}">
                <a16:creationId xmlns:a16="http://schemas.microsoft.com/office/drawing/2014/main" id="{E1BAC894-3B44-F4D0-FA52-5F7DCD0C0838}"/>
              </a:ext>
            </a:extLst>
          </p:cNvPr>
          <p:cNvSpPr>
            <a:spLocks noGrp="1"/>
          </p:cNvSpPr>
          <p:nvPr>
            <p:ph type="sldNum" idx="4294967295"/>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IN" sz="1200" b="0" strike="noStrike" spc="-1">
                <a:solidFill>
                  <a:srgbClr val="888888"/>
                </a:solidFill>
                <a:latin typeface="Calibri"/>
                <a:ea typeface="Calibri"/>
              </a:defRPr>
            </a:lvl1pPr>
          </a:lstStyle>
          <a:p>
            <a:pPr indent="0" algn="r">
              <a:lnSpc>
                <a:spcPct val="100000"/>
              </a:lnSpc>
              <a:buNone/>
              <a:tabLst>
                <a:tab pos="0" algn="l"/>
              </a:tabLst>
            </a:pPr>
            <a:fld id="{8DBF03B1-AD83-4BCB-B7BC-C0E9818C7467}" type="slidenum">
              <a:rPr lang="en-IN" sz="1200" b="0" strike="noStrike" spc="-1">
                <a:solidFill>
                  <a:srgbClr val="888888"/>
                </a:solidFill>
                <a:latin typeface="Calibri"/>
                <a:ea typeface="Calibri"/>
              </a:rPr>
              <a:t>22</a:t>
            </a:fld>
            <a:endParaRPr lang="en-US" sz="1200" b="0" strike="noStrike" spc="-1">
              <a:solidFill>
                <a:srgbClr val="000000"/>
              </a:solidFill>
              <a:latin typeface="Times New Roman"/>
            </a:endParaRPr>
          </a:p>
        </p:txBody>
      </p:sp>
      <p:sp>
        <p:nvSpPr>
          <p:cNvPr id="196" name="PlaceHolder 2">
            <a:extLst>
              <a:ext uri="{FF2B5EF4-FFF2-40B4-BE49-F238E27FC236}">
                <a16:creationId xmlns:a16="http://schemas.microsoft.com/office/drawing/2014/main" id="{5489B715-9637-D1AF-5A0E-EC2C5DE9574C}"/>
              </a:ext>
            </a:extLst>
          </p:cNvPr>
          <p:cNvSpPr>
            <a:spLocks noGrp="1"/>
          </p:cNvSpPr>
          <p:nvPr>
            <p:ph type="title"/>
          </p:nvPr>
        </p:nvSpPr>
        <p:spPr>
          <a:xfrm>
            <a:off x="1680480" y="406080"/>
            <a:ext cx="9246240" cy="670320"/>
          </a:xfrm>
          <a:prstGeom prst="rect">
            <a:avLst/>
          </a:prstGeom>
          <a:noFill/>
          <a:ln w="0">
            <a:noFill/>
          </a:ln>
        </p:spPr>
        <p:txBody>
          <a:bodyPr lIns="91440" tIns="45720" rIns="91440" bIns="45720" anchor="ctr">
            <a:normAutofit fontScale="90000"/>
          </a:bodyPr>
          <a:lstStyle/>
          <a:p>
            <a:pPr indent="0" algn="ctr">
              <a:lnSpc>
                <a:spcPct val="90000"/>
              </a:lnSpc>
              <a:buNone/>
              <a:tabLst>
                <a:tab pos="0" algn="l"/>
              </a:tabLst>
            </a:pPr>
            <a:r>
              <a:rPr lang="en-IN" sz="3600" b="0" strike="noStrike" spc="-1">
                <a:solidFill>
                  <a:srgbClr val="073763"/>
                </a:solidFill>
                <a:latin typeface="Poppins ExtraBold"/>
                <a:ea typeface="Poppins ExtraBold"/>
              </a:rPr>
              <a:t>SCHEME FOR COMPUTER SCIENCE AND  ENGINEERING (DATA SCIENCE)</a:t>
            </a:r>
            <a:endParaRPr lang="en-US" sz="3600" b="0" strike="noStrike" spc="-1">
              <a:solidFill>
                <a:srgbClr val="000000"/>
              </a:solidFill>
              <a:latin typeface="Arial"/>
            </a:endParaRPr>
          </a:p>
        </p:txBody>
      </p:sp>
      <p:sp>
        <p:nvSpPr>
          <p:cNvPr id="197" name="Google Shape;427;g2e28872b20b_0_1175">
            <a:extLst>
              <a:ext uri="{FF2B5EF4-FFF2-40B4-BE49-F238E27FC236}">
                <a16:creationId xmlns:a16="http://schemas.microsoft.com/office/drawing/2014/main" id="{A5200199-E2A8-33AB-2A8A-A3527E91074D}"/>
              </a:ext>
            </a:extLst>
          </p:cNvPr>
          <p:cNvSpPr/>
          <p:nvPr/>
        </p:nvSpPr>
        <p:spPr>
          <a:xfrm>
            <a:off x="2848440" y="1076400"/>
            <a:ext cx="6495120" cy="364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tabLst>
                <a:tab pos="0" algn="l"/>
              </a:tabLst>
            </a:pPr>
            <a:r>
              <a:rPr lang="en-IN" sz="1800" b="1" strike="noStrike" spc="-1" dirty="0">
                <a:solidFill>
                  <a:srgbClr val="741B47"/>
                </a:solidFill>
                <a:latin typeface="Poppins"/>
                <a:ea typeface="Poppins"/>
              </a:rPr>
              <a:t>SEM VI SJCEM R- 24</a:t>
            </a:r>
            <a:r>
              <a:rPr lang="en-IN" b="1" spc="-1" dirty="0">
                <a:solidFill>
                  <a:srgbClr val="741B47"/>
                </a:solidFill>
                <a:latin typeface="Poppins"/>
                <a:ea typeface="Poppins"/>
              </a:rPr>
              <a:t>B</a:t>
            </a:r>
            <a:r>
              <a:rPr lang="en-IN" sz="1800" b="1" strike="noStrike" spc="-1" dirty="0">
                <a:solidFill>
                  <a:srgbClr val="741B47"/>
                </a:solidFill>
                <a:latin typeface="Poppins"/>
                <a:ea typeface="Poppins"/>
              </a:rPr>
              <a:t> </a:t>
            </a:r>
            <a:r>
              <a:rPr lang="en-IN" sz="1800" b="1" strike="noStrike" spc="-1" dirty="0">
                <a:solidFill>
                  <a:srgbClr val="FF0000"/>
                </a:solidFill>
                <a:latin typeface="Poppins"/>
                <a:ea typeface="Poppins"/>
              </a:rPr>
              <a:t>(FOR REFERENCE)</a:t>
            </a:r>
            <a:endParaRPr lang="en-US" sz="1800" b="0" strike="noStrike" spc="-1" dirty="0">
              <a:solidFill>
                <a:srgbClr val="000000"/>
              </a:solidFill>
              <a:latin typeface="Arial"/>
            </a:endParaRPr>
          </a:p>
        </p:txBody>
      </p:sp>
      <p:sp>
        <p:nvSpPr>
          <p:cNvPr id="199" name="PlaceHolder 3">
            <a:extLst>
              <a:ext uri="{FF2B5EF4-FFF2-40B4-BE49-F238E27FC236}">
                <a16:creationId xmlns:a16="http://schemas.microsoft.com/office/drawing/2014/main" id="{6F1F3475-B79D-C422-A2DE-EB79D50045D6}"/>
              </a:ext>
            </a:extLst>
          </p:cNvPr>
          <p:cNvSpPr>
            <a:spLocks noGrp="1"/>
          </p:cNvSpPr>
          <p:nvPr>
            <p:ph type="ftr" idx="4294967295"/>
          </p:nvPr>
        </p:nvSpPr>
        <p:spPr>
          <a:xfrm>
            <a:off x="4038480" y="6356520"/>
            <a:ext cx="4794120" cy="364680"/>
          </a:xfrm>
          <a:prstGeom prst="rect">
            <a:avLst/>
          </a:prstGeom>
          <a:noFill/>
          <a:ln w="0">
            <a:noFill/>
          </a:ln>
        </p:spPr>
        <p:txBody>
          <a:bodyPr lIns="91440" tIns="45720" rIns="91440" bIns="45720" anchor="ctr">
            <a:noAutofit/>
          </a:bodyPr>
          <a:lstStyle>
            <a:lvl1pPr indent="0" algn="ctr">
              <a:lnSpc>
                <a:spcPct val="100000"/>
              </a:lnSpc>
              <a:buNone/>
              <a:defRPr lang="en-US" sz="1200" b="0" strike="noStrike" spc="-1">
                <a:solidFill>
                  <a:srgbClr val="888888"/>
                </a:solidFill>
                <a:latin typeface="Calibri"/>
                <a:ea typeface="Calibri"/>
              </a:defRPr>
            </a:lvl1pPr>
          </a:lstStyle>
          <a:p>
            <a:pPr indent="0" algn="ctr">
              <a:lnSpc>
                <a:spcPct val="100000"/>
              </a:lnSpc>
              <a:buNone/>
            </a:pPr>
            <a:r>
              <a:rPr lang="en-US" sz="1200" b="0" strike="noStrike" spc="-1">
                <a:solidFill>
                  <a:srgbClr val="888888"/>
                </a:solidFill>
                <a:latin typeface="Calibri"/>
                <a:ea typeface="Calibri"/>
              </a:rPr>
              <a:t>BOS, COMPUTER SCIENCE AND ENGINEERING (DATA SCIENCE), SJCEM</a:t>
            </a:r>
            <a:endParaRPr lang="en-US" sz="1200" b="0" strike="noStrike" spc="-1">
              <a:solidFill>
                <a:srgbClr val="000000"/>
              </a:solidFill>
              <a:latin typeface="Times New Roman"/>
            </a:endParaRPr>
          </a:p>
        </p:txBody>
      </p:sp>
      <p:graphicFrame>
        <p:nvGraphicFramePr>
          <p:cNvPr id="6" name="Table 5">
            <a:extLst>
              <a:ext uri="{FF2B5EF4-FFF2-40B4-BE49-F238E27FC236}">
                <a16:creationId xmlns:a16="http://schemas.microsoft.com/office/drawing/2014/main" id="{29112585-6D82-DCF0-00EC-1C1ABF75CDF5}"/>
              </a:ext>
            </a:extLst>
          </p:cNvPr>
          <p:cNvGraphicFramePr>
            <a:graphicFrameLocks noGrp="1"/>
          </p:cNvGraphicFramePr>
          <p:nvPr>
            <p:extLst/>
          </p:nvPr>
        </p:nvGraphicFramePr>
        <p:xfrm>
          <a:off x="625485" y="2031889"/>
          <a:ext cx="5351489" cy="2125257"/>
        </p:xfrm>
        <a:graphic>
          <a:graphicData uri="http://schemas.openxmlformats.org/drawingml/2006/table">
            <a:tbl>
              <a:tblPr firstRow="1" firstCol="1" lastRow="1" lastCol="1" bandRow="1" bandCol="1">
                <a:tableStyleId>{5C22544A-7EE6-4342-B048-85BDC9FD1C3A}</a:tableStyleId>
              </a:tblPr>
              <a:tblGrid>
                <a:gridCol w="929621">
                  <a:extLst>
                    <a:ext uri="{9D8B030D-6E8A-4147-A177-3AD203B41FA5}">
                      <a16:colId xmlns:a16="http://schemas.microsoft.com/office/drawing/2014/main" val="3199819051"/>
                    </a:ext>
                  </a:extLst>
                </a:gridCol>
                <a:gridCol w="996696">
                  <a:extLst>
                    <a:ext uri="{9D8B030D-6E8A-4147-A177-3AD203B41FA5}">
                      <a16:colId xmlns:a16="http://schemas.microsoft.com/office/drawing/2014/main" val="423723890"/>
                    </a:ext>
                  </a:extLst>
                </a:gridCol>
                <a:gridCol w="1140266">
                  <a:extLst>
                    <a:ext uri="{9D8B030D-6E8A-4147-A177-3AD203B41FA5}">
                      <a16:colId xmlns:a16="http://schemas.microsoft.com/office/drawing/2014/main" val="88104609"/>
                    </a:ext>
                  </a:extLst>
                </a:gridCol>
                <a:gridCol w="1142453">
                  <a:extLst>
                    <a:ext uri="{9D8B030D-6E8A-4147-A177-3AD203B41FA5}">
                      <a16:colId xmlns:a16="http://schemas.microsoft.com/office/drawing/2014/main" val="2282485734"/>
                    </a:ext>
                  </a:extLst>
                </a:gridCol>
                <a:gridCol w="1142453">
                  <a:extLst>
                    <a:ext uri="{9D8B030D-6E8A-4147-A177-3AD203B41FA5}">
                      <a16:colId xmlns:a16="http://schemas.microsoft.com/office/drawing/2014/main" val="580860095"/>
                    </a:ext>
                  </a:extLst>
                </a:gridCol>
              </a:tblGrid>
              <a:tr h="192044">
                <a:tc rowSpan="3">
                  <a:txBody>
                    <a:bodyPr/>
                    <a:lstStyle/>
                    <a:p>
                      <a:pPr>
                        <a:lnSpc>
                          <a:spcPct val="107000"/>
                        </a:lnSpc>
                        <a:buNone/>
                      </a:pPr>
                      <a:r>
                        <a:rPr lang="en-US" sz="1100" kern="100" dirty="0">
                          <a:effectLst/>
                        </a:rPr>
                        <a:t> </a:t>
                      </a:r>
                      <a:endParaRPr lang="en-CA" sz="1100" kern="100" dirty="0">
                        <a:effectLst/>
                      </a:endParaRPr>
                    </a:p>
                    <a:p>
                      <a:pPr>
                        <a:lnSpc>
                          <a:spcPct val="107000"/>
                        </a:lnSpc>
                        <a:spcBef>
                          <a:spcPts val="345"/>
                        </a:spcBef>
                        <a:buNone/>
                      </a:pPr>
                      <a:r>
                        <a:rPr lang="en-US" sz="1100" kern="100" dirty="0">
                          <a:effectLst/>
                        </a:rPr>
                        <a:t> </a:t>
                      </a:r>
                      <a:endParaRPr lang="en-CA" sz="1100" kern="100" dirty="0">
                        <a:effectLst/>
                      </a:endParaRPr>
                    </a:p>
                    <a:p>
                      <a:pPr marL="177165">
                        <a:lnSpc>
                          <a:spcPct val="107000"/>
                        </a:lnSpc>
                        <a:buNone/>
                      </a:pPr>
                      <a:r>
                        <a:rPr lang="en-US" sz="1100" kern="100" spc="-10" dirty="0">
                          <a:effectLst/>
                        </a:rPr>
                        <a:t>Semester</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2060"/>
                    </a:solidFill>
                  </a:tcPr>
                </a:tc>
                <a:tc gridSpan="4">
                  <a:txBody>
                    <a:bodyPr/>
                    <a:lstStyle/>
                    <a:p>
                      <a:pPr marL="3175" algn="ctr">
                        <a:lnSpc>
                          <a:spcPct val="107000"/>
                        </a:lnSpc>
                        <a:spcBef>
                          <a:spcPts val="10"/>
                        </a:spcBef>
                        <a:buNone/>
                      </a:pPr>
                      <a:r>
                        <a:rPr lang="en-US" sz="1100" kern="100" dirty="0">
                          <a:effectLst/>
                        </a:rPr>
                        <a:t>Program</a:t>
                      </a:r>
                      <a:r>
                        <a:rPr lang="en-US" sz="1100" kern="100" spc="35" dirty="0">
                          <a:effectLst/>
                        </a:rPr>
                        <a:t> </a:t>
                      </a:r>
                      <a:r>
                        <a:rPr lang="en-US" sz="1100" kern="100" dirty="0">
                          <a:effectLst/>
                        </a:rPr>
                        <a:t>Elective</a:t>
                      </a:r>
                      <a:r>
                        <a:rPr lang="en-US" sz="1100" kern="100" spc="380" dirty="0">
                          <a:effectLst/>
                        </a:rPr>
                        <a:t> </a:t>
                      </a:r>
                      <a:r>
                        <a:rPr lang="en-US" sz="1100" kern="100" spc="-50" dirty="0">
                          <a:effectLst/>
                        </a:rPr>
                        <a:t>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637271202"/>
                  </a:ext>
                </a:extLst>
              </a:tr>
              <a:tr h="240850">
                <a:tc v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Track 01</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a:solidFill>
                            <a:schemeClr val="tx1"/>
                          </a:solidFill>
                          <a:effectLst/>
                          <a:latin typeface="Poppins SemiBold" panose="00000700000000000000" pitchFamily="2" charset="0"/>
                          <a:ea typeface="+mn-ea"/>
                          <a:cs typeface="Poppins SemiBold" panose="00000700000000000000" pitchFamily="2" charset="0"/>
                        </a:rPr>
                        <a:t>Track 02</a:t>
                      </a:r>
                      <a:endParaRPr lang="en-CA" sz="1400" b="0" kern="10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2949700341"/>
                  </a:ext>
                </a:extLst>
              </a:tr>
              <a:tr h="390455">
                <a:tc v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Intelligence Systems</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Advanced Algorithms and Systems</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2248794009"/>
                  </a:ext>
                </a:extLst>
              </a:tr>
              <a:tr h="1235798">
                <a:tc>
                  <a:txBody>
                    <a:bodyPr/>
                    <a:lstStyle/>
                    <a:p>
                      <a:pPr>
                        <a:lnSpc>
                          <a:spcPct val="107000"/>
                        </a:lnSpc>
                        <a:spcBef>
                          <a:spcPts val="100"/>
                        </a:spcBef>
                        <a:buNone/>
                      </a:pPr>
                      <a:r>
                        <a:rPr lang="en-US" sz="1100" kern="100" dirty="0">
                          <a:effectLst/>
                        </a:rPr>
                        <a:t> </a:t>
                      </a:r>
                      <a:endParaRPr lang="en-CA" sz="1100" kern="100" dirty="0">
                        <a:effectLst/>
                      </a:endParaRPr>
                    </a:p>
                    <a:p>
                      <a:pPr marL="254635">
                        <a:lnSpc>
                          <a:spcPct val="107000"/>
                        </a:lnSpc>
                        <a:buNone/>
                      </a:pPr>
                      <a:r>
                        <a:rPr lang="en-US" sz="1100" kern="100" dirty="0">
                          <a:effectLst/>
                        </a:rPr>
                        <a:t>Sem</a:t>
                      </a:r>
                      <a:r>
                        <a:rPr lang="en-US" sz="1100" kern="100" spc="25" dirty="0">
                          <a:effectLst/>
                        </a:rPr>
                        <a:t> </a:t>
                      </a:r>
                      <a:r>
                        <a:rPr lang="en-US" sz="1100" kern="100" spc="-60" dirty="0">
                          <a:effectLst/>
                        </a:rPr>
                        <a:t>VI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24CSDSPEC5011B</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marR="2349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Data Mining and Business Intelligence</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24CSDSPEC5012B</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Advanced Operating </a:t>
                      </a:r>
                      <a:r>
                        <a:rPr lang="en-US" sz="1400" b="0" kern="100" dirty="0" err="1">
                          <a:solidFill>
                            <a:schemeClr val="tx1"/>
                          </a:solidFill>
                          <a:effectLst/>
                          <a:latin typeface="Poppins SemiBold" panose="00000700000000000000" pitchFamily="2" charset="0"/>
                          <a:ea typeface="+mn-ea"/>
                          <a:cs typeface="Poppins SemiBold" panose="00000700000000000000" pitchFamily="2" charset="0"/>
                        </a:rPr>
                        <a:t>Sytstem</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0775897"/>
                  </a:ext>
                </a:extLst>
              </a:tr>
            </a:tbl>
          </a:graphicData>
        </a:graphic>
      </p:graphicFrame>
      <p:graphicFrame>
        <p:nvGraphicFramePr>
          <p:cNvPr id="7" name="Table 6">
            <a:extLst>
              <a:ext uri="{FF2B5EF4-FFF2-40B4-BE49-F238E27FC236}">
                <a16:creationId xmlns:a16="http://schemas.microsoft.com/office/drawing/2014/main" id="{0D3E5368-CA0B-4061-FC6D-F9754FC9ECC9}"/>
              </a:ext>
            </a:extLst>
          </p:cNvPr>
          <p:cNvGraphicFramePr>
            <a:graphicFrameLocks noGrp="1"/>
          </p:cNvGraphicFramePr>
          <p:nvPr>
            <p:extLst/>
          </p:nvPr>
        </p:nvGraphicFramePr>
        <p:xfrm>
          <a:off x="6096000" y="2050323"/>
          <a:ext cx="5711252" cy="2134207"/>
        </p:xfrm>
        <a:graphic>
          <a:graphicData uri="http://schemas.openxmlformats.org/drawingml/2006/table">
            <a:tbl>
              <a:tblPr firstRow="1" firstCol="1" lastRow="1" lastCol="1" bandRow="1" bandCol="1">
                <a:tableStyleId>{5C22544A-7EE6-4342-B048-85BDC9FD1C3A}</a:tableStyleId>
              </a:tblPr>
              <a:tblGrid>
                <a:gridCol w="837728">
                  <a:extLst>
                    <a:ext uri="{9D8B030D-6E8A-4147-A177-3AD203B41FA5}">
                      <a16:colId xmlns:a16="http://schemas.microsoft.com/office/drawing/2014/main" val="2130765409"/>
                    </a:ext>
                  </a:extLst>
                </a:gridCol>
                <a:gridCol w="1218089">
                  <a:extLst>
                    <a:ext uri="{9D8B030D-6E8A-4147-A177-3AD203B41FA5}">
                      <a16:colId xmlns:a16="http://schemas.microsoft.com/office/drawing/2014/main" val="3126119910"/>
                    </a:ext>
                  </a:extLst>
                </a:gridCol>
                <a:gridCol w="1216923">
                  <a:extLst>
                    <a:ext uri="{9D8B030D-6E8A-4147-A177-3AD203B41FA5}">
                      <a16:colId xmlns:a16="http://schemas.microsoft.com/office/drawing/2014/main" val="629700097"/>
                    </a:ext>
                  </a:extLst>
                </a:gridCol>
                <a:gridCol w="1219256">
                  <a:extLst>
                    <a:ext uri="{9D8B030D-6E8A-4147-A177-3AD203B41FA5}">
                      <a16:colId xmlns:a16="http://schemas.microsoft.com/office/drawing/2014/main" val="1122030101"/>
                    </a:ext>
                  </a:extLst>
                </a:gridCol>
                <a:gridCol w="1219256">
                  <a:extLst>
                    <a:ext uri="{9D8B030D-6E8A-4147-A177-3AD203B41FA5}">
                      <a16:colId xmlns:a16="http://schemas.microsoft.com/office/drawing/2014/main" val="2189507764"/>
                    </a:ext>
                  </a:extLst>
                </a:gridCol>
              </a:tblGrid>
              <a:tr h="212901">
                <a:tc rowSpan="3">
                  <a:txBody>
                    <a:bodyPr/>
                    <a:lstStyle/>
                    <a:p>
                      <a:pPr>
                        <a:lnSpc>
                          <a:spcPct val="107000"/>
                        </a:lnSpc>
                        <a:buNone/>
                      </a:pPr>
                      <a:r>
                        <a:rPr lang="en-US" sz="1100" kern="100" dirty="0">
                          <a:effectLst/>
                        </a:rPr>
                        <a:t> </a:t>
                      </a:r>
                      <a:endParaRPr lang="en-CA" sz="1100" kern="100" dirty="0">
                        <a:effectLst/>
                      </a:endParaRPr>
                    </a:p>
                    <a:p>
                      <a:pPr>
                        <a:lnSpc>
                          <a:spcPct val="107000"/>
                        </a:lnSpc>
                        <a:spcBef>
                          <a:spcPts val="310"/>
                        </a:spcBef>
                        <a:buNone/>
                      </a:pPr>
                      <a:r>
                        <a:rPr lang="en-US" sz="1100" kern="100" dirty="0">
                          <a:effectLst/>
                        </a:rPr>
                        <a:t> </a:t>
                      </a:r>
                      <a:endParaRPr lang="en-CA" sz="1100" kern="100" dirty="0">
                        <a:effectLst/>
                      </a:endParaRPr>
                    </a:p>
                    <a:p>
                      <a:pPr marL="177165">
                        <a:lnSpc>
                          <a:spcPct val="107000"/>
                        </a:lnSpc>
                        <a:buNone/>
                      </a:pPr>
                      <a:r>
                        <a:rPr lang="en-US" sz="1100" kern="100" spc="-10" dirty="0">
                          <a:effectLst/>
                        </a:rPr>
                        <a:t>Semester</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2060"/>
                    </a:solidFill>
                  </a:tcPr>
                </a:tc>
                <a:tc gridSpan="4">
                  <a:txBody>
                    <a:bodyPr/>
                    <a:lstStyle/>
                    <a:p>
                      <a:pPr marL="3175" marR="1270" algn="ctr">
                        <a:lnSpc>
                          <a:spcPct val="107000"/>
                        </a:lnSpc>
                        <a:spcBef>
                          <a:spcPts val="10"/>
                        </a:spcBef>
                        <a:buNone/>
                      </a:pPr>
                      <a:r>
                        <a:rPr lang="en-US" sz="1100" kern="100" dirty="0">
                          <a:effectLst/>
                        </a:rPr>
                        <a:t>Program</a:t>
                      </a:r>
                      <a:r>
                        <a:rPr lang="en-US" sz="1100" kern="100" spc="60" dirty="0">
                          <a:effectLst/>
                        </a:rPr>
                        <a:t> </a:t>
                      </a:r>
                      <a:r>
                        <a:rPr lang="en-US" sz="1100" kern="100" dirty="0">
                          <a:effectLst/>
                        </a:rPr>
                        <a:t>Elective</a:t>
                      </a:r>
                      <a:r>
                        <a:rPr lang="en-US" sz="1100" kern="100" spc="75" dirty="0">
                          <a:effectLst/>
                        </a:rPr>
                        <a:t> </a:t>
                      </a:r>
                      <a:r>
                        <a:rPr lang="en-US" sz="1100" kern="100" spc="-25" dirty="0">
                          <a:effectLst/>
                        </a:rPr>
                        <a:t>II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4279468405"/>
                  </a:ext>
                </a:extLst>
              </a:tr>
              <a:tr h="247505">
                <a:tc vMerge="1">
                  <a:txBody>
                    <a:bodyPr/>
                    <a:lstStyle/>
                    <a:p>
                      <a:endParaRPr lang="en-CA"/>
                    </a:p>
                  </a:txBody>
                  <a:tcPr/>
                </a:tc>
                <a:tc gridSpan="2">
                  <a:txBody>
                    <a:bodyPr/>
                    <a:lstStyle/>
                    <a:p>
                      <a:pPr marL="5715" algn="l">
                        <a:lnSpc>
                          <a:spcPct val="107000"/>
                        </a:lnSpc>
                        <a:spcBef>
                          <a:spcPts val="43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                        Track</a:t>
                      </a:r>
                      <a:r>
                        <a:rPr lang="en-US" sz="1400" b="0" kern="100" spc="55" dirty="0">
                          <a:solidFill>
                            <a:schemeClr val="tx1"/>
                          </a:solidFill>
                          <a:effectLst/>
                          <a:latin typeface="Poppins SemiBold" panose="00000700000000000000" pitchFamily="2" charset="0"/>
                          <a:cs typeface="Poppins SemiBold" panose="00000700000000000000" pitchFamily="2" charset="0"/>
                        </a:rPr>
                        <a:t> </a:t>
                      </a:r>
                      <a:r>
                        <a:rPr lang="en-US" sz="1400" b="0" kern="100" spc="-25" dirty="0">
                          <a:solidFill>
                            <a:schemeClr val="tx1"/>
                          </a:solidFill>
                          <a:effectLst/>
                          <a:latin typeface="Poppins SemiBold" panose="00000700000000000000" pitchFamily="2" charset="0"/>
                          <a:cs typeface="Poppins SemiBold" panose="00000700000000000000" pitchFamily="2" charset="0"/>
                        </a:rPr>
                        <a:t>03</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tc gridSpan="2">
                  <a:txBody>
                    <a:bodyPr/>
                    <a:lstStyle/>
                    <a:p>
                      <a:pPr marL="6985" algn="l">
                        <a:lnSpc>
                          <a:spcPct val="107000"/>
                        </a:lnSpc>
                        <a:spcBef>
                          <a:spcPts val="43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                          Track</a:t>
                      </a:r>
                      <a:r>
                        <a:rPr lang="en-US" sz="1400" b="0" kern="100" spc="55" dirty="0">
                          <a:solidFill>
                            <a:schemeClr val="tx1"/>
                          </a:solidFill>
                          <a:effectLst/>
                          <a:latin typeface="Poppins SemiBold" panose="00000700000000000000" pitchFamily="2" charset="0"/>
                          <a:cs typeface="Poppins SemiBold" panose="00000700000000000000" pitchFamily="2" charset="0"/>
                        </a:rPr>
                        <a:t> </a:t>
                      </a:r>
                      <a:r>
                        <a:rPr lang="en-US" sz="1400" b="0" kern="100" spc="-25" dirty="0">
                          <a:solidFill>
                            <a:schemeClr val="tx1"/>
                          </a:solidFill>
                          <a:effectLst/>
                          <a:latin typeface="Poppins SemiBold" panose="00000700000000000000" pitchFamily="2" charset="0"/>
                          <a:cs typeface="Poppins SemiBold" panose="00000700000000000000" pitchFamily="2" charset="0"/>
                        </a:rPr>
                        <a:t>04</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3858266907"/>
                  </a:ext>
                </a:extLst>
              </a:tr>
              <a:tr h="503114">
                <a:tc vMerge="1">
                  <a:txBody>
                    <a:bodyPr/>
                    <a:lstStyle/>
                    <a:p>
                      <a:endParaRPr lang="en-CA"/>
                    </a:p>
                  </a:txBody>
                  <a:tcPr/>
                </a:tc>
                <a:tc gridSpan="2">
                  <a:txBody>
                    <a:bodyPr/>
                    <a:lstStyle/>
                    <a:p>
                      <a:pPr marL="467360" algn="l">
                        <a:lnSpc>
                          <a:spcPct val="107000"/>
                        </a:lnSpc>
                        <a:spcBef>
                          <a:spcPts val="760"/>
                        </a:spcBef>
                        <a:buNone/>
                      </a:pPr>
                      <a:r>
                        <a:rPr lang="en-US" sz="1400" b="0" kern="100" spc="-10" dirty="0">
                          <a:solidFill>
                            <a:schemeClr val="tx1"/>
                          </a:solidFill>
                          <a:effectLst/>
                          <a:latin typeface="Poppins SemiBold" panose="00000700000000000000" pitchFamily="2" charset="0"/>
                          <a:cs typeface="Poppins SemiBold" panose="00000700000000000000" pitchFamily="2" charset="0"/>
                        </a:rPr>
                        <a:t>Soft</a:t>
                      </a:r>
                      <a:r>
                        <a:rPr lang="en-US" sz="1400" b="0" kern="100" spc="-5" dirty="0">
                          <a:solidFill>
                            <a:schemeClr val="tx1"/>
                          </a:solidFill>
                          <a:effectLst/>
                          <a:latin typeface="Poppins SemiBold" panose="00000700000000000000" pitchFamily="2" charset="0"/>
                          <a:cs typeface="Poppins SemiBold" panose="00000700000000000000" pitchFamily="2" charset="0"/>
                        </a:rPr>
                        <a:t> </a:t>
                      </a:r>
                      <a:r>
                        <a:rPr lang="en-US" sz="1400" b="0" kern="100" spc="-10" dirty="0">
                          <a:solidFill>
                            <a:schemeClr val="tx1"/>
                          </a:solidFill>
                          <a:effectLst/>
                          <a:latin typeface="Poppins SemiBold" panose="00000700000000000000" pitchFamily="2" charset="0"/>
                          <a:cs typeface="Poppins SemiBold" panose="00000700000000000000" pitchFamily="2" charset="0"/>
                        </a:rPr>
                        <a:t>and</a:t>
                      </a:r>
                      <a:r>
                        <a:rPr lang="en-US" sz="1400" b="0" kern="100" spc="-30" dirty="0">
                          <a:solidFill>
                            <a:schemeClr val="tx1"/>
                          </a:solidFill>
                          <a:effectLst/>
                          <a:latin typeface="Poppins SemiBold" panose="00000700000000000000" pitchFamily="2" charset="0"/>
                          <a:cs typeface="Poppins SemiBold" panose="00000700000000000000" pitchFamily="2" charset="0"/>
                        </a:rPr>
                        <a:t> </a:t>
                      </a:r>
                      <a:r>
                        <a:rPr lang="en-US" sz="1400" b="0" kern="100" spc="-10" dirty="0">
                          <a:solidFill>
                            <a:schemeClr val="tx1"/>
                          </a:solidFill>
                          <a:effectLst/>
                          <a:latin typeface="Poppins SemiBold" panose="00000700000000000000" pitchFamily="2" charset="0"/>
                          <a:cs typeface="Poppins SemiBold" panose="00000700000000000000" pitchFamily="2" charset="0"/>
                        </a:rPr>
                        <a:t>Quantum</a:t>
                      </a:r>
                      <a:r>
                        <a:rPr lang="en-US" sz="1400" b="0" kern="100" spc="-25" dirty="0">
                          <a:solidFill>
                            <a:schemeClr val="tx1"/>
                          </a:solidFill>
                          <a:effectLst/>
                          <a:latin typeface="Poppins SemiBold" panose="00000700000000000000" pitchFamily="2" charset="0"/>
                          <a:cs typeface="Poppins SemiBold" panose="00000700000000000000" pitchFamily="2" charset="0"/>
                        </a:rPr>
                        <a:t> </a:t>
                      </a:r>
                      <a:r>
                        <a:rPr lang="en-US" sz="1400" b="0" kern="100" spc="-10" dirty="0">
                          <a:solidFill>
                            <a:schemeClr val="tx1"/>
                          </a:solidFill>
                          <a:effectLst/>
                          <a:latin typeface="Poppins SemiBold" panose="00000700000000000000" pitchFamily="2" charset="0"/>
                          <a:cs typeface="Poppins SemiBold" panose="00000700000000000000" pitchFamily="2" charset="0"/>
                        </a:rPr>
                        <a:t>Computing</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tc gridSpan="2">
                  <a:txBody>
                    <a:bodyPr/>
                    <a:lstStyle/>
                    <a:p>
                      <a:pPr marL="805815" algn="l">
                        <a:lnSpc>
                          <a:spcPct val="107000"/>
                        </a:lnSpc>
                        <a:spcBef>
                          <a:spcPts val="76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Vision</a:t>
                      </a:r>
                      <a:r>
                        <a:rPr lang="en-US" sz="1400" b="0" kern="100" spc="-50" dirty="0">
                          <a:solidFill>
                            <a:schemeClr val="tx1"/>
                          </a:solidFill>
                          <a:effectLst/>
                          <a:latin typeface="Poppins SemiBold" panose="00000700000000000000" pitchFamily="2" charset="0"/>
                          <a:cs typeface="Poppins SemiBold" panose="00000700000000000000" pitchFamily="2" charset="0"/>
                        </a:rPr>
                        <a:t> </a:t>
                      </a:r>
                      <a:r>
                        <a:rPr lang="en-US" sz="1400" b="0" kern="100" spc="-10" dirty="0">
                          <a:solidFill>
                            <a:schemeClr val="tx1"/>
                          </a:solidFill>
                          <a:effectLst/>
                          <a:latin typeface="Poppins SemiBold" panose="00000700000000000000" pitchFamily="2" charset="0"/>
                          <a:cs typeface="Poppins SemiBold" panose="00000700000000000000" pitchFamily="2" charset="0"/>
                        </a:rPr>
                        <a:t>Technology</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1740835270"/>
                  </a:ext>
                </a:extLst>
              </a:tr>
              <a:tr h="1170687">
                <a:tc>
                  <a:txBody>
                    <a:bodyPr/>
                    <a:lstStyle/>
                    <a:p>
                      <a:pPr>
                        <a:lnSpc>
                          <a:spcPct val="107000"/>
                        </a:lnSpc>
                        <a:spcBef>
                          <a:spcPts val="85"/>
                        </a:spcBef>
                        <a:buNone/>
                      </a:pPr>
                      <a:r>
                        <a:rPr lang="en-US" sz="1100" kern="100" dirty="0">
                          <a:effectLst/>
                        </a:rPr>
                        <a:t> </a:t>
                      </a:r>
                      <a:endParaRPr lang="en-CA" sz="1100" kern="100" dirty="0">
                        <a:effectLst/>
                      </a:endParaRPr>
                    </a:p>
                    <a:p>
                      <a:pPr marL="254635">
                        <a:lnSpc>
                          <a:spcPct val="107000"/>
                        </a:lnSpc>
                        <a:buNone/>
                      </a:pPr>
                      <a:r>
                        <a:rPr lang="en-US" sz="1100" kern="100" dirty="0">
                          <a:effectLst/>
                        </a:rPr>
                        <a:t>Sem</a:t>
                      </a:r>
                      <a:r>
                        <a:rPr lang="en-US" sz="1100" kern="100" spc="25" dirty="0">
                          <a:effectLst/>
                        </a:rPr>
                        <a:t> </a:t>
                      </a:r>
                      <a:r>
                        <a:rPr lang="en-US" sz="1100" kern="100" spc="-60" dirty="0">
                          <a:effectLst/>
                        </a:rPr>
                        <a:t>VI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algn="l">
                        <a:lnSpc>
                          <a:spcPct val="107000"/>
                        </a:lnSpc>
                        <a:spcBef>
                          <a:spcPts val="60"/>
                        </a:spcBef>
                        <a:buNone/>
                      </a:pPr>
                      <a:r>
                        <a:rPr lang="en-US" sz="1400" b="0" kern="100">
                          <a:solidFill>
                            <a:schemeClr val="tx1"/>
                          </a:solidFill>
                          <a:effectLst/>
                          <a:latin typeface="Poppins SemiBold" panose="00000700000000000000" pitchFamily="2" charset="0"/>
                          <a:cs typeface="Poppins SemiBold" panose="00000700000000000000" pitchFamily="2" charset="0"/>
                        </a:rPr>
                        <a:t> </a:t>
                      </a:r>
                      <a:endParaRPr lang="en-CA" sz="1400" b="0" kern="100">
                        <a:solidFill>
                          <a:schemeClr val="tx1"/>
                        </a:solidFill>
                        <a:effectLst/>
                        <a:latin typeface="Poppins SemiBold" panose="00000700000000000000" pitchFamily="2" charset="0"/>
                        <a:cs typeface="Poppins SemiBold" panose="00000700000000000000" pitchFamily="2" charset="0"/>
                      </a:endParaRPr>
                    </a:p>
                    <a:p>
                      <a:pPr marL="88265" algn="l">
                        <a:lnSpc>
                          <a:spcPct val="107000"/>
                        </a:lnSpc>
                        <a:spcBef>
                          <a:spcPts val="5"/>
                        </a:spcBef>
                        <a:buNone/>
                      </a:pPr>
                      <a:r>
                        <a:rPr lang="en-US" sz="1400" b="0" kern="100" spc="-10">
                          <a:solidFill>
                            <a:schemeClr val="tx1"/>
                          </a:solidFill>
                          <a:effectLst/>
                          <a:latin typeface="Poppins SemiBold" panose="00000700000000000000" pitchFamily="2" charset="0"/>
                          <a:cs typeface="Poppins SemiBold" panose="00000700000000000000" pitchFamily="2" charset="0"/>
                        </a:rPr>
                        <a:t>24CSDSPEC5021B</a:t>
                      </a:r>
                      <a:endParaRPr lang="en-CA" sz="1400" b="0" kern="10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0" marR="20955" algn="l">
                        <a:lnSpc>
                          <a:spcPct val="98000"/>
                        </a:lnSpc>
                        <a:spcBef>
                          <a:spcPts val="160"/>
                        </a:spcBef>
                        <a:buNone/>
                      </a:pPr>
                      <a:endParaRPr lang="en-US"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31750" marR="20955" algn="l">
                        <a:lnSpc>
                          <a:spcPct val="98000"/>
                        </a:lnSpc>
                        <a:spcBef>
                          <a:spcPts val="16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Distributed Computing</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7000"/>
                        </a:lnSpc>
                        <a:spcBef>
                          <a:spcPts val="6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 </a:t>
                      </a:r>
                      <a:endParaRPr lang="en-CA" sz="1400" b="0" kern="100" dirty="0">
                        <a:solidFill>
                          <a:schemeClr val="tx1"/>
                        </a:solidFill>
                        <a:effectLst/>
                        <a:latin typeface="Poppins SemiBold" panose="00000700000000000000" pitchFamily="2" charset="0"/>
                        <a:cs typeface="Poppins SemiBold" panose="00000700000000000000" pitchFamily="2" charset="0"/>
                      </a:endParaRPr>
                    </a:p>
                    <a:p>
                      <a:pPr marL="83185" algn="l">
                        <a:lnSpc>
                          <a:spcPct val="107000"/>
                        </a:lnSpc>
                        <a:spcBef>
                          <a:spcPts val="5"/>
                        </a:spcBef>
                        <a:buNone/>
                      </a:pPr>
                      <a:r>
                        <a:rPr lang="en-US" sz="1400" b="0" kern="100" spc="-10" dirty="0">
                          <a:solidFill>
                            <a:schemeClr val="tx1"/>
                          </a:solidFill>
                          <a:effectLst/>
                          <a:latin typeface="Poppins SemiBold" panose="00000700000000000000" pitchFamily="2" charset="0"/>
                          <a:cs typeface="Poppins SemiBold" panose="00000700000000000000" pitchFamily="2" charset="0"/>
                        </a:rPr>
                        <a:t>24CSDSPCC5022B</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77825" indent="-169545" algn="l">
                        <a:lnSpc>
                          <a:spcPct val="97000"/>
                        </a:lnSpc>
                        <a:spcBef>
                          <a:spcPts val="770"/>
                        </a:spcBef>
                        <a:buNone/>
                      </a:pPr>
                      <a:endParaRPr lang="en-US" sz="1400" b="0" kern="100" spc="-10" dirty="0">
                        <a:solidFill>
                          <a:schemeClr val="tx1"/>
                        </a:solidFill>
                        <a:effectLst/>
                        <a:latin typeface="Poppins SemiBold" panose="00000700000000000000" pitchFamily="2" charset="0"/>
                        <a:cs typeface="Poppins SemiBold" panose="00000700000000000000" pitchFamily="2" charset="0"/>
                      </a:endParaRPr>
                    </a:p>
                    <a:p>
                      <a:pPr marL="377825" indent="-169545" algn="l">
                        <a:lnSpc>
                          <a:spcPct val="97000"/>
                        </a:lnSpc>
                        <a:spcBef>
                          <a:spcPts val="770"/>
                        </a:spcBef>
                        <a:buNone/>
                      </a:pPr>
                      <a:r>
                        <a:rPr lang="en-US" sz="1400" b="0" kern="100" spc="-10" dirty="0">
                          <a:solidFill>
                            <a:schemeClr val="tx1"/>
                          </a:solidFill>
                          <a:effectLst/>
                          <a:latin typeface="Poppins SemiBold" panose="00000700000000000000" pitchFamily="2" charset="0"/>
                          <a:cs typeface="Poppins SemiBold" panose="00000700000000000000" pitchFamily="2" charset="0"/>
                        </a:rPr>
                        <a:t>Machine Vision</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362341"/>
                  </a:ext>
                </a:extLst>
              </a:tr>
            </a:tbl>
          </a:graphicData>
        </a:graphic>
      </p:graphicFrame>
      <p:sp>
        <p:nvSpPr>
          <p:cNvPr id="8" name="Rectangle 2">
            <a:extLst>
              <a:ext uri="{FF2B5EF4-FFF2-40B4-BE49-F238E27FC236}">
                <a16:creationId xmlns:a16="http://schemas.microsoft.com/office/drawing/2014/main" id="{26F60800-084F-F05B-1A19-ACEF8A1DD93B}"/>
              </a:ext>
            </a:extLst>
          </p:cNvPr>
          <p:cNvSpPr>
            <a:spLocks noChangeArrowheads="1"/>
          </p:cNvSpPr>
          <p:nvPr/>
        </p:nvSpPr>
        <p:spPr bwMode="auto">
          <a:xfrm>
            <a:off x="554636" y="1456667"/>
            <a:ext cx="10372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tx1"/>
                </a:solidFill>
                <a:effectLst/>
                <a:latin typeface="Poppins SemiBold" panose="00000700000000000000" pitchFamily="2" charset="0"/>
                <a:ea typeface="Calibri" panose="020F0502020204030204" pitchFamily="34" charset="0"/>
                <a:cs typeface="Poppins SemiBold" panose="00000700000000000000" pitchFamily="2" charset="0"/>
              </a:rPr>
              <a:t>Program Electives Courses</a:t>
            </a:r>
            <a:endParaRPr kumimoji="0" lang="en-CA" altLang="en-US" sz="1200" b="0" i="0" u="none" strike="noStrike" cap="none" normalizeH="0" baseline="0" dirty="0">
              <a:ln>
                <a:noFill/>
              </a:ln>
              <a:solidFill>
                <a:schemeClr val="tx1"/>
              </a:solidFill>
              <a:effectLst/>
              <a:latin typeface="Poppins SemiBold" panose="00000700000000000000" pitchFamily="2" charset="0"/>
              <a:cs typeface="Poppins SemiBold" panose="000007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200" b="0" i="0" u="none" strike="noStrike" cap="none" normalizeH="0" baseline="0" dirty="0">
              <a:ln>
                <a:noFill/>
              </a:ln>
              <a:solidFill>
                <a:schemeClr val="tx1"/>
              </a:solidFill>
              <a:effectLst/>
              <a:latin typeface="Poppins SemiBold" panose="00000700000000000000" pitchFamily="2" charset="0"/>
              <a:cs typeface="Poppins SemiBold" panose="00000700000000000000" pitchFamily="2" charset="0"/>
            </a:endParaRPr>
          </a:p>
        </p:txBody>
      </p:sp>
      <p:sp>
        <p:nvSpPr>
          <p:cNvPr id="9" name="Rectangle 2">
            <a:extLst>
              <a:ext uri="{FF2B5EF4-FFF2-40B4-BE49-F238E27FC236}">
                <a16:creationId xmlns:a16="http://schemas.microsoft.com/office/drawing/2014/main" id="{F0EB3A5B-E684-2493-82C0-31057518A6B9}"/>
              </a:ext>
            </a:extLst>
          </p:cNvPr>
          <p:cNvSpPr>
            <a:spLocks noChangeArrowheads="1"/>
          </p:cNvSpPr>
          <p:nvPr/>
        </p:nvSpPr>
        <p:spPr bwMode="auto">
          <a:xfrm>
            <a:off x="554636" y="4184530"/>
            <a:ext cx="10372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1" i="0" u="none" strike="noStrike" cap="none" normalizeH="0" baseline="0" dirty="0">
                <a:ln>
                  <a:noFill/>
                </a:ln>
                <a:solidFill>
                  <a:schemeClr val="tx1"/>
                </a:solidFill>
                <a:effectLst/>
                <a:latin typeface="Poppins SemiBold" panose="00000700000000000000" pitchFamily="2" charset="0"/>
                <a:ea typeface="Calibri" panose="020F0502020204030204" pitchFamily="34" charset="0"/>
                <a:cs typeface="Poppins SemiBold" panose="00000700000000000000" pitchFamily="2" charset="0"/>
              </a:rPr>
              <a:t>Open Elective Courses</a:t>
            </a:r>
            <a:endParaRPr kumimoji="0" lang="en-CA" altLang="en-US" sz="1200" b="0" i="0" u="none" strike="noStrike" cap="none" normalizeH="0" baseline="0" dirty="0">
              <a:ln>
                <a:noFill/>
              </a:ln>
              <a:solidFill>
                <a:schemeClr val="tx1"/>
              </a:solidFill>
              <a:effectLst/>
              <a:latin typeface="Poppins SemiBold" panose="00000700000000000000" pitchFamily="2" charset="0"/>
              <a:cs typeface="Poppins SemiBold" panose="00000700000000000000" pitchFamily="2" charset="0"/>
            </a:endParaRPr>
          </a:p>
        </p:txBody>
      </p:sp>
      <p:graphicFrame>
        <p:nvGraphicFramePr>
          <p:cNvPr id="10" name="Table 9">
            <a:extLst>
              <a:ext uri="{FF2B5EF4-FFF2-40B4-BE49-F238E27FC236}">
                <a16:creationId xmlns:a16="http://schemas.microsoft.com/office/drawing/2014/main" id="{4B60F10F-51C8-EB51-1CD8-56B0D589C469}"/>
              </a:ext>
            </a:extLst>
          </p:cNvPr>
          <p:cNvGraphicFramePr>
            <a:graphicFrameLocks noGrp="1"/>
          </p:cNvGraphicFramePr>
          <p:nvPr/>
        </p:nvGraphicFramePr>
        <p:xfrm>
          <a:off x="674443" y="4601961"/>
          <a:ext cx="6200775" cy="1607820"/>
        </p:xfrm>
        <a:graphic>
          <a:graphicData uri="http://schemas.openxmlformats.org/drawingml/2006/table">
            <a:tbl>
              <a:tblPr firstRow="1" firstCol="1" lastRow="1" lastCol="1" bandRow="1" bandCol="1">
                <a:tableStyleId>{5C22544A-7EE6-4342-B048-85BDC9FD1C3A}</a:tableStyleId>
              </a:tblPr>
              <a:tblGrid>
                <a:gridCol w="1528132">
                  <a:extLst>
                    <a:ext uri="{9D8B030D-6E8A-4147-A177-3AD203B41FA5}">
                      <a16:colId xmlns:a16="http://schemas.microsoft.com/office/drawing/2014/main" val="276954221"/>
                    </a:ext>
                  </a:extLst>
                </a:gridCol>
                <a:gridCol w="1347829">
                  <a:extLst>
                    <a:ext uri="{9D8B030D-6E8A-4147-A177-3AD203B41FA5}">
                      <a16:colId xmlns:a16="http://schemas.microsoft.com/office/drawing/2014/main" val="2300666545"/>
                    </a:ext>
                  </a:extLst>
                </a:gridCol>
                <a:gridCol w="3324814">
                  <a:extLst>
                    <a:ext uri="{9D8B030D-6E8A-4147-A177-3AD203B41FA5}">
                      <a16:colId xmlns:a16="http://schemas.microsoft.com/office/drawing/2014/main" val="2864256070"/>
                    </a:ext>
                  </a:extLst>
                </a:gridCol>
              </a:tblGrid>
              <a:tr h="343535">
                <a:tc>
                  <a:txBody>
                    <a:bodyPr/>
                    <a:lstStyle/>
                    <a:p>
                      <a:pPr marL="6985" algn="ctr">
                        <a:spcBef>
                          <a:spcPts val="600"/>
                        </a:spcBef>
                        <a:buNone/>
                      </a:pPr>
                      <a:r>
                        <a:rPr lang="en-US" sz="1300" spc="-10" dirty="0">
                          <a:effectLst/>
                        </a:rPr>
                        <a:t>Track</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2060"/>
                    </a:solidFill>
                  </a:tcPr>
                </a:tc>
                <a:tc>
                  <a:txBody>
                    <a:bodyPr/>
                    <a:lstStyle/>
                    <a:p>
                      <a:pPr marL="8890" marR="1905" algn="ctr">
                        <a:spcBef>
                          <a:spcPts val="600"/>
                        </a:spcBef>
                        <a:buNone/>
                      </a:pPr>
                      <a:r>
                        <a:rPr lang="en-US" sz="1300" dirty="0">
                          <a:effectLst/>
                        </a:rPr>
                        <a:t>Course</a:t>
                      </a:r>
                      <a:r>
                        <a:rPr lang="en-US" sz="1300" spc="20" dirty="0">
                          <a:effectLst/>
                        </a:rPr>
                        <a:t> </a:t>
                      </a:r>
                      <a:r>
                        <a:rPr lang="en-US" sz="1300" spc="-20" dirty="0">
                          <a:effectLst/>
                        </a:rPr>
                        <a:t>Code</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tc>
                  <a:txBody>
                    <a:bodyPr/>
                    <a:lstStyle/>
                    <a:p>
                      <a:pPr marL="3810" algn="ctr">
                        <a:spcBef>
                          <a:spcPts val="600"/>
                        </a:spcBef>
                        <a:buNone/>
                      </a:pPr>
                      <a:r>
                        <a:rPr lang="en-US" sz="1300" dirty="0">
                          <a:effectLst/>
                        </a:rPr>
                        <a:t>Course</a:t>
                      </a:r>
                      <a:r>
                        <a:rPr lang="en-US" sz="1300" spc="20" dirty="0">
                          <a:effectLst/>
                        </a:rPr>
                        <a:t> </a:t>
                      </a:r>
                      <a:r>
                        <a:rPr lang="en-US" sz="1300" spc="-20" dirty="0">
                          <a:effectLst/>
                        </a:rPr>
                        <a:t>Name</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262350580"/>
                  </a:ext>
                </a:extLst>
              </a:tr>
              <a:tr h="296545">
                <a:tc>
                  <a:txBody>
                    <a:bodyPr/>
                    <a:lstStyle/>
                    <a:p>
                      <a:pPr marL="64135">
                        <a:spcBef>
                          <a:spcPts val="510"/>
                        </a:spcBef>
                        <a:buNone/>
                      </a:pPr>
                      <a:r>
                        <a:rPr lang="en-US" sz="1100" spc="-10" dirty="0">
                          <a:effectLst/>
                        </a:rPr>
                        <a:t>Entrepreneurship</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8890" algn="ctr">
                        <a:spcBef>
                          <a:spcPts val="510"/>
                        </a:spcBef>
                        <a:buNone/>
                      </a:pPr>
                      <a:r>
                        <a:rPr lang="en-US" sz="1400" spc="-10" dirty="0">
                          <a:solidFill>
                            <a:schemeClr val="tx1"/>
                          </a:solidFill>
                          <a:effectLst/>
                          <a:latin typeface="Poppins SemiBold" panose="00000700000000000000" pitchFamily="2" charset="0"/>
                          <a:cs typeface="Poppins SemiBold" panose="00000700000000000000" pitchFamily="2" charset="0"/>
                        </a:rPr>
                        <a:t>24OE5011B</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135">
                        <a:spcBef>
                          <a:spcPts val="510"/>
                        </a:spcBef>
                        <a:buNone/>
                      </a:pPr>
                      <a:r>
                        <a:rPr lang="en-US" sz="1400">
                          <a:solidFill>
                            <a:schemeClr val="tx1"/>
                          </a:solidFill>
                          <a:effectLst/>
                          <a:latin typeface="Poppins SemiBold" panose="00000700000000000000" pitchFamily="2" charset="0"/>
                          <a:cs typeface="Poppins SemiBold" panose="00000700000000000000" pitchFamily="2" charset="0"/>
                        </a:rPr>
                        <a:t>Design</a:t>
                      </a:r>
                      <a:r>
                        <a:rPr lang="en-US" sz="1400" spc="35">
                          <a:solidFill>
                            <a:schemeClr val="tx1"/>
                          </a:solidFill>
                          <a:effectLst/>
                          <a:latin typeface="Poppins SemiBold" panose="00000700000000000000" pitchFamily="2" charset="0"/>
                          <a:cs typeface="Poppins SemiBold" panose="00000700000000000000" pitchFamily="2" charset="0"/>
                        </a:rPr>
                        <a:t> </a:t>
                      </a:r>
                      <a:r>
                        <a:rPr lang="en-US" sz="1400" spc="-10">
                          <a:solidFill>
                            <a:schemeClr val="tx1"/>
                          </a:solidFill>
                          <a:effectLst/>
                          <a:latin typeface="Poppins SemiBold" panose="00000700000000000000" pitchFamily="2" charset="0"/>
                          <a:cs typeface="Poppins SemiBold" panose="00000700000000000000" pitchFamily="2" charset="0"/>
                        </a:rPr>
                        <a:t>Thinking</a:t>
                      </a:r>
                      <a:endParaRPr lang="en-CA" sz="140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483592"/>
                  </a:ext>
                </a:extLst>
              </a:tr>
              <a:tr h="295275">
                <a:tc>
                  <a:txBody>
                    <a:bodyPr/>
                    <a:lstStyle/>
                    <a:p>
                      <a:pPr marL="64135">
                        <a:spcBef>
                          <a:spcPts val="510"/>
                        </a:spcBef>
                        <a:buNone/>
                      </a:pPr>
                      <a:r>
                        <a:rPr lang="en-US" sz="1100" dirty="0">
                          <a:effectLst/>
                        </a:rPr>
                        <a:t>Research</a:t>
                      </a:r>
                      <a:r>
                        <a:rPr lang="en-US" sz="1100" spc="60" dirty="0">
                          <a:effectLst/>
                        </a:rPr>
                        <a:t> </a:t>
                      </a:r>
                      <a:r>
                        <a:rPr lang="en-US" sz="1100" spc="-10" dirty="0">
                          <a:effectLst/>
                        </a:rPr>
                        <a:t>Methodology</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8890" algn="ctr">
                        <a:spcBef>
                          <a:spcPts val="510"/>
                        </a:spcBef>
                        <a:buNone/>
                      </a:pPr>
                      <a:r>
                        <a:rPr lang="en-US" sz="1400" spc="-10">
                          <a:solidFill>
                            <a:schemeClr val="tx1"/>
                          </a:solidFill>
                          <a:effectLst/>
                          <a:latin typeface="Poppins SemiBold" panose="00000700000000000000" pitchFamily="2" charset="0"/>
                          <a:cs typeface="Poppins SemiBold" panose="00000700000000000000" pitchFamily="2" charset="0"/>
                        </a:rPr>
                        <a:t>24OE5012B</a:t>
                      </a:r>
                      <a:endParaRPr lang="en-CA" sz="140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135">
                        <a:spcBef>
                          <a:spcPts val="510"/>
                        </a:spcBef>
                        <a:buNone/>
                      </a:pPr>
                      <a:r>
                        <a:rPr lang="en-US" sz="1400" dirty="0">
                          <a:solidFill>
                            <a:schemeClr val="tx1"/>
                          </a:solidFill>
                          <a:effectLst/>
                          <a:latin typeface="Poppins SemiBold" panose="00000700000000000000" pitchFamily="2" charset="0"/>
                          <a:cs typeface="Poppins SemiBold" panose="00000700000000000000" pitchFamily="2" charset="0"/>
                        </a:rPr>
                        <a:t>Research</a:t>
                      </a:r>
                      <a:r>
                        <a:rPr lang="en-US" sz="1400" spc="45" dirty="0">
                          <a:solidFill>
                            <a:schemeClr val="tx1"/>
                          </a:solidFill>
                          <a:effectLst/>
                          <a:latin typeface="Poppins SemiBold" panose="00000700000000000000" pitchFamily="2" charset="0"/>
                          <a:cs typeface="Poppins SemiBold" panose="00000700000000000000" pitchFamily="2" charset="0"/>
                        </a:rPr>
                        <a:t> </a:t>
                      </a:r>
                      <a:r>
                        <a:rPr lang="en-US" sz="1400" spc="-10" dirty="0">
                          <a:solidFill>
                            <a:schemeClr val="tx1"/>
                          </a:solidFill>
                          <a:effectLst/>
                          <a:latin typeface="Poppins SemiBold" panose="00000700000000000000" pitchFamily="2" charset="0"/>
                          <a:cs typeface="Poppins SemiBold" panose="00000700000000000000" pitchFamily="2" charset="0"/>
                        </a:rPr>
                        <a:t>Methodology</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7556"/>
                  </a:ext>
                </a:extLst>
              </a:tr>
              <a:tr h="297180">
                <a:tc>
                  <a:txBody>
                    <a:bodyPr/>
                    <a:lstStyle/>
                    <a:p>
                      <a:pPr marL="64135">
                        <a:spcBef>
                          <a:spcPts val="510"/>
                        </a:spcBef>
                        <a:buNone/>
                      </a:pPr>
                      <a:r>
                        <a:rPr lang="en-US" sz="1100" dirty="0">
                          <a:effectLst/>
                        </a:rPr>
                        <a:t>Foreign</a:t>
                      </a:r>
                      <a:r>
                        <a:rPr lang="en-US" sz="1100" spc="55" dirty="0">
                          <a:effectLst/>
                        </a:rPr>
                        <a:t> </a:t>
                      </a:r>
                      <a:r>
                        <a:rPr lang="en-US" sz="1100" spc="-10" dirty="0">
                          <a:effectLst/>
                        </a:rPr>
                        <a:t>Language</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8890" algn="ctr">
                        <a:spcBef>
                          <a:spcPts val="510"/>
                        </a:spcBef>
                        <a:buNone/>
                      </a:pPr>
                      <a:r>
                        <a:rPr lang="en-US" sz="1400" spc="-10">
                          <a:solidFill>
                            <a:schemeClr val="tx1"/>
                          </a:solidFill>
                          <a:effectLst/>
                          <a:latin typeface="Poppins SemiBold" panose="00000700000000000000" pitchFamily="2" charset="0"/>
                          <a:cs typeface="Poppins SemiBold" panose="00000700000000000000" pitchFamily="2" charset="0"/>
                        </a:rPr>
                        <a:t>24OE5013B</a:t>
                      </a:r>
                      <a:endParaRPr lang="en-CA" sz="140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135">
                        <a:spcBef>
                          <a:spcPts val="510"/>
                        </a:spcBef>
                        <a:buNone/>
                      </a:pPr>
                      <a:r>
                        <a:rPr lang="en-US" sz="1400" dirty="0">
                          <a:solidFill>
                            <a:schemeClr val="tx1"/>
                          </a:solidFill>
                          <a:effectLst/>
                          <a:latin typeface="Poppins SemiBold" panose="00000700000000000000" pitchFamily="2" charset="0"/>
                          <a:cs typeface="Poppins SemiBold" panose="00000700000000000000" pitchFamily="2" charset="0"/>
                        </a:rPr>
                        <a:t>Foreign</a:t>
                      </a:r>
                      <a:r>
                        <a:rPr lang="en-US" sz="1400" spc="50" dirty="0">
                          <a:solidFill>
                            <a:schemeClr val="tx1"/>
                          </a:solidFill>
                          <a:effectLst/>
                          <a:latin typeface="Poppins SemiBold" panose="00000700000000000000" pitchFamily="2" charset="0"/>
                          <a:cs typeface="Poppins SemiBold" panose="00000700000000000000" pitchFamily="2" charset="0"/>
                        </a:rPr>
                        <a:t> </a:t>
                      </a:r>
                      <a:r>
                        <a:rPr lang="en-US" sz="1400" spc="-10" dirty="0">
                          <a:solidFill>
                            <a:schemeClr val="tx1"/>
                          </a:solidFill>
                          <a:effectLst/>
                          <a:latin typeface="Poppins SemiBold" panose="00000700000000000000" pitchFamily="2" charset="0"/>
                          <a:cs typeface="Poppins SemiBold" panose="00000700000000000000" pitchFamily="2" charset="0"/>
                        </a:rPr>
                        <a:t>Language-I (German)</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17459"/>
                  </a:ext>
                </a:extLst>
              </a:tr>
              <a:tr h="297180">
                <a:tc>
                  <a:txBody>
                    <a:bodyPr/>
                    <a:lstStyle/>
                    <a:p>
                      <a:pPr marL="64135">
                        <a:spcBef>
                          <a:spcPts val="530"/>
                        </a:spcBef>
                        <a:buNone/>
                      </a:pPr>
                      <a:r>
                        <a:rPr lang="en-US" sz="1100" dirty="0">
                          <a:effectLst/>
                        </a:rPr>
                        <a:t>Business</a:t>
                      </a:r>
                      <a:r>
                        <a:rPr lang="en-US" sz="1100" spc="60" dirty="0">
                          <a:effectLst/>
                        </a:rPr>
                        <a:t> </a:t>
                      </a:r>
                      <a:r>
                        <a:rPr lang="en-US" sz="1100" spc="-10" dirty="0">
                          <a:effectLst/>
                        </a:rPr>
                        <a:t>Management</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8890" algn="ctr">
                        <a:spcBef>
                          <a:spcPts val="530"/>
                        </a:spcBef>
                        <a:buNone/>
                      </a:pPr>
                      <a:r>
                        <a:rPr lang="en-US" sz="1400" spc="-10">
                          <a:solidFill>
                            <a:schemeClr val="tx1"/>
                          </a:solidFill>
                          <a:effectLst/>
                          <a:latin typeface="Poppins SemiBold" panose="00000700000000000000" pitchFamily="2" charset="0"/>
                          <a:cs typeface="Poppins SemiBold" panose="00000700000000000000" pitchFamily="2" charset="0"/>
                        </a:rPr>
                        <a:t>24OE5014B</a:t>
                      </a:r>
                      <a:endParaRPr lang="en-CA" sz="140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135">
                        <a:spcBef>
                          <a:spcPts val="530"/>
                        </a:spcBef>
                        <a:buNone/>
                      </a:pPr>
                      <a:r>
                        <a:rPr lang="en-US" sz="1400" dirty="0">
                          <a:solidFill>
                            <a:schemeClr val="tx1"/>
                          </a:solidFill>
                          <a:effectLst/>
                          <a:latin typeface="Poppins SemiBold" panose="00000700000000000000" pitchFamily="2" charset="0"/>
                          <a:cs typeface="Poppins SemiBold" panose="00000700000000000000" pitchFamily="2" charset="0"/>
                        </a:rPr>
                        <a:t>Basics</a:t>
                      </a:r>
                      <a:r>
                        <a:rPr lang="en-US" sz="1400" spc="50" dirty="0">
                          <a:solidFill>
                            <a:schemeClr val="tx1"/>
                          </a:solidFill>
                          <a:effectLst/>
                          <a:latin typeface="Poppins SemiBold" panose="00000700000000000000" pitchFamily="2" charset="0"/>
                          <a:cs typeface="Poppins SemiBold" panose="00000700000000000000" pitchFamily="2" charset="0"/>
                        </a:rPr>
                        <a:t> </a:t>
                      </a:r>
                      <a:r>
                        <a:rPr lang="en-US" sz="1400" dirty="0">
                          <a:solidFill>
                            <a:schemeClr val="tx1"/>
                          </a:solidFill>
                          <a:effectLst/>
                          <a:latin typeface="Poppins SemiBold" panose="00000700000000000000" pitchFamily="2" charset="0"/>
                          <a:cs typeface="Poppins SemiBold" panose="00000700000000000000" pitchFamily="2" charset="0"/>
                        </a:rPr>
                        <a:t>of</a:t>
                      </a:r>
                      <a:r>
                        <a:rPr lang="en-US" sz="1400" spc="45" dirty="0">
                          <a:solidFill>
                            <a:schemeClr val="tx1"/>
                          </a:solidFill>
                          <a:effectLst/>
                          <a:latin typeface="Poppins SemiBold" panose="00000700000000000000" pitchFamily="2" charset="0"/>
                          <a:cs typeface="Poppins SemiBold" panose="00000700000000000000" pitchFamily="2" charset="0"/>
                        </a:rPr>
                        <a:t> </a:t>
                      </a:r>
                      <a:r>
                        <a:rPr lang="en-US" sz="1400" dirty="0">
                          <a:solidFill>
                            <a:schemeClr val="tx1"/>
                          </a:solidFill>
                          <a:effectLst/>
                          <a:latin typeface="Poppins SemiBold" panose="00000700000000000000" pitchFamily="2" charset="0"/>
                          <a:cs typeface="Poppins SemiBold" panose="00000700000000000000" pitchFamily="2" charset="0"/>
                        </a:rPr>
                        <a:t>Marketing</a:t>
                      </a:r>
                      <a:r>
                        <a:rPr lang="en-US" sz="1400" spc="55" dirty="0">
                          <a:solidFill>
                            <a:schemeClr val="tx1"/>
                          </a:solidFill>
                          <a:effectLst/>
                          <a:latin typeface="Poppins SemiBold" panose="00000700000000000000" pitchFamily="2" charset="0"/>
                          <a:cs typeface="Poppins SemiBold" panose="00000700000000000000" pitchFamily="2" charset="0"/>
                        </a:rPr>
                        <a:t> </a:t>
                      </a:r>
                      <a:r>
                        <a:rPr lang="en-US" sz="1400" spc="-10" dirty="0">
                          <a:solidFill>
                            <a:schemeClr val="tx1"/>
                          </a:solidFill>
                          <a:effectLst/>
                          <a:latin typeface="Poppins SemiBold" panose="00000700000000000000" pitchFamily="2" charset="0"/>
                          <a:cs typeface="Poppins SemiBold" panose="00000700000000000000" pitchFamily="2" charset="0"/>
                        </a:rPr>
                        <a:t>Management</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530520"/>
                  </a:ext>
                </a:extLst>
              </a:tr>
            </a:tbl>
          </a:graphicData>
        </a:graphic>
      </p:graphicFrame>
    </p:spTree>
    <p:extLst>
      <p:ext uri="{BB962C8B-B14F-4D97-AF65-F5344CB8AC3E}">
        <p14:creationId xmlns:p14="http://schemas.microsoft.com/office/powerpoint/2010/main" val="236480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1110-FBF4-B50E-906D-72373D472125}"/>
            </a:ext>
          </a:extLst>
        </p:cNvPr>
        <p:cNvGrpSpPr/>
        <p:nvPr/>
      </p:nvGrpSpPr>
      <p:grpSpPr>
        <a:xfrm>
          <a:off x="0" y="0"/>
          <a:ext cx="0" cy="0"/>
          <a:chOff x="0" y="0"/>
          <a:chExt cx="0" cy="0"/>
        </a:xfrm>
      </p:grpSpPr>
      <p:sp>
        <p:nvSpPr>
          <p:cNvPr id="200" name="PlaceHolder 1">
            <a:extLst>
              <a:ext uri="{FF2B5EF4-FFF2-40B4-BE49-F238E27FC236}">
                <a16:creationId xmlns:a16="http://schemas.microsoft.com/office/drawing/2014/main" id="{793B5969-0991-2FEE-D64A-046C9A4D7793}"/>
              </a:ext>
            </a:extLst>
          </p:cNvPr>
          <p:cNvSpPr>
            <a:spLocks noGrp="1"/>
          </p:cNvSpPr>
          <p:nvPr>
            <p:ph type="sldNum" idx="4294967295"/>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IN" sz="1200" b="0" strike="noStrike" spc="-1">
                <a:solidFill>
                  <a:srgbClr val="888888"/>
                </a:solidFill>
                <a:latin typeface="Calibri"/>
                <a:ea typeface="Calibri"/>
              </a:defRPr>
            </a:lvl1pPr>
          </a:lstStyle>
          <a:p>
            <a:pPr indent="0" algn="r">
              <a:lnSpc>
                <a:spcPct val="100000"/>
              </a:lnSpc>
              <a:buNone/>
              <a:tabLst>
                <a:tab pos="0" algn="l"/>
              </a:tabLst>
            </a:pPr>
            <a:fld id="{A849B9E1-E012-438C-9F73-ED11A069B198}" type="slidenum">
              <a:rPr lang="en-IN" sz="1200" b="0" strike="noStrike" spc="-1">
                <a:solidFill>
                  <a:srgbClr val="888888"/>
                </a:solidFill>
                <a:latin typeface="Calibri"/>
                <a:ea typeface="Calibri"/>
              </a:rPr>
              <a:t>23</a:t>
            </a:fld>
            <a:endParaRPr lang="en-US" sz="1200" b="0" strike="noStrike" spc="-1">
              <a:solidFill>
                <a:srgbClr val="000000"/>
              </a:solidFill>
              <a:latin typeface="Times New Roman"/>
            </a:endParaRPr>
          </a:p>
        </p:txBody>
      </p:sp>
      <p:sp>
        <p:nvSpPr>
          <p:cNvPr id="201" name="PlaceHolder 2">
            <a:extLst>
              <a:ext uri="{FF2B5EF4-FFF2-40B4-BE49-F238E27FC236}">
                <a16:creationId xmlns:a16="http://schemas.microsoft.com/office/drawing/2014/main" id="{E0336A7B-FD84-7AFB-91C1-3F4077CA7516}"/>
              </a:ext>
            </a:extLst>
          </p:cNvPr>
          <p:cNvSpPr>
            <a:spLocks noGrp="1"/>
          </p:cNvSpPr>
          <p:nvPr>
            <p:ph type="title"/>
          </p:nvPr>
        </p:nvSpPr>
        <p:spPr>
          <a:xfrm>
            <a:off x="1689840" y="182160"/>
            <a:ext cx="9246240" cy="670320"/>
          </a:xfrm>
          <a:prstGeom prst="rect">
            <a:avLst/>
          </a:prstGeom>
          <a:noFill/>
          <a:ln w="0">
            <a:noFill/>
          </a:ln>
        </p:spPr>
        <p:txBody>
          <a:bodyPr lIns="91440" tIns="45720" rIns="91440" bIns="45720" anchor="ctr">
            <a:noAutofit/>
          </a:bodyPr>
          <a:lstStyle/>
          <a:p>
            <a:pPr indent="0" algn="ctr">
              <a:lnSpc>
                <a:spcPct val="90000"/>
              </a:lnSpc>
              <a:buNone/>
              <a:tabLst>
                <a:tab pos="0" algn="l"/>
              </a:tabLst>
            </a:pPr>
            <a:r>
              <a:rPr lang="en-IN" sz="2400" b="0" strike="noStrike" spc="-1">
                <a:solidFill>
                  <a:srgbClr val="073763"/>
                </a:solidFill>
                <a:latin typeface="Poppins ExtraBold"/>
                <a:ea typeface="Poppins ExtraBold"/>
              </a:rPr>
              <a:t>SCHEME FOR COMPUTER SCIENCE AND  ENGINEERING (DATA SCIENCE)</a:t>
            </a:r>
            <a:endParaRPr lang="en-US" sz="2400" b="0" strike="noStrike" spc="-1">
              <a:solidFill>
                <a:srgbClr val="000000"/>
              </a:solidFill>
              <a:latin typeface="Arial"/>
            </a:endParaRPr>
          </a:p>
        </p:txBody>
      </p:sp>
      <p:sp>
        <p:nvSpPr>
          <p:cNvPr id="202" name="Google Shape;435;g2e28872b20b_0_1186">
            <a:extLst>
              <a:ext uri="{FF2B5EF4-FFF2-40B4-BE49-F238E27FC236}">
                <a16:creationId xmlns:a16="http://schemas.microsoft.com/office/drawing/2014/main" id="{CFE672F5-B675-1DA0-AB11-B6E672C495A8}"/>
              </a:ext>
            </a:extLst>
          </p:cNvPr>
          <p:cNvSpPr/>
          <p:nvPr/>
        </p:nvSpPr>
        <p:spPr>
          <a:xfrm>
            <a:off x="4535276" y="1122992"/>
            <a:ext cx="3121448" cy="364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r">
              <a:lnSpc>
                <a:spcPct val="100000"/>
              </a:lnSpc>
              <a:tabLst>
                <a:tab pos="0" algn="l"/>
              </a:tabLst>
            </a:pPr>
            <a:r>
              <a:rPr lang="en-IN" sz="1800" b="1" strike="noStrike" spc="-1" dirty="0">
                <a:solidFill>
                  <a:srgbClr val="741B47"/>
                </a:solidFill>
                <a:latin typeface="Poppins"/>
                <a:ea typeface="Poppins"/>
              </a:rPr>
              <a:t>SEM VIII SJCEM R-24 B</a:t>
            </a:r>
            <a:endParaRPr lang="en-US" sz="1800" b="0" strike="noStrike" spc="-1" dirty="0">
              <a:solidFill>
                <a:srgbClr val="000000"/>
              </a:solidFill>
              <a:latin typeface="Arial"/>
            </a:endParaRPr>
          </a:p>
        </p:txBody>
      </p:sp>
      <p:sp>
        <p:nvSpPr>
          <p:cNvPr id="204" name="PlaceHolder 3">
            <a:extLst>
              <a:ext uri="{FF2B5EF4-FFF2-40B4-BE49-F238E27FC236}">
                <a16:creationId xmlns:a16="http://schemas.microsoft.com/office/drawing/2014/main" id="{DBBE962C-98A6-54F5-0275-32E3E01C343A}"/>
              </a:ext>
            </a:extLst>
          </p:cNvPr>
          <p:cNvSpPr>
            <a:spLocks noGrp="1"/>
          </p:cNvSpPr>
          <p:nvPr>
            <p:ph type="ftr" idx="4294967295"/>
          </p:nvPr>
        </p:nvSpPr>
        <p:spPr>
          <a:xfrm>
            <a:off x="4038480" y="6356520"/>
            <a:ext cx="4571640" cy="364680"/>
          </a:xfrm>
          <a:prstGeom prst="rect">
            <a:avLst/>
          </a:prstGeom>
          <a:noFill/>
          <a:ln w="0">
            <a:noFill/>
          </a:ln>
        </p:spPr>
        <p:txBody>
          <a:bodyPr lIns="91440" tIns="45720" rIns="91440" bIns="45720" anchor="ctr">
            <a:noAutofit/>
          </a:bodyPr>
          <a:lstStyle>
            <a:lvl1pPr indent="0" algn="ctr">
              <a:lnSpc>
                <a:spcPct val="100000"/>
              </a:lnSpc>
              <a:buNone/>
              <a:defRPr lang="en-US" sz="1200" b="0" strike="noStrike" spc="-1">
                <a:solidFill>
                  <a:srgbClr val="888888"/>
                </a:solidFill>
                <a:latin typeface="Calibri"/>
                <a:ea typeface="Calibri"/>
              </a:defRPr>
            </a:lvl1pPr>
          </a:lstStyle>
          <a:p>
            <a:pPr indent="0" algn="ctr">
              <a:lnSpc>
                <a:spcPct val="100000"/>
              </a:lnSpc>
              <a:buNone/>
            </a:pPr>
            <a:r>
              <a:rPr lang="en-US" sz="1200" b="0" strike="noStrike" spc="-1">
                <a:solidFill>
                  <a:srgbClr val="888888"/>
                </a:solidFill>
                <a:latin typeface="Calibri"/>
                <a:ea typeface="Calibri"/>
              </a:rPr>
              <a:t>BOS, COMPUTER SCIENCE AND ENGINEERING (DATA SCIENCE), SJCEM</a:t>
            </a:r>
            <a:endParaRPr lang="en-US" sz="1200" b="0" strike="noStrike" spc="-1">
              <a:solidFill>
                <a:srgbClr val="000000"/>
              </a:solidFill>
              <a:latin typeface="Times New Roman"/>
            </a:endParaRPr>
          </a:p>
        </p:txBody>
      </p:sp>
      <p:graphicFrame>
        <p:nvGraphicFramePr>
          <p:cNvPr id="2" name="Google Shape;426;g2e28872b20b_0_1175">
            <a:extLst>
              <a:ext uri="{FF2B5EF4-FFF2-40B4-BE49-F238E27FC236}">
                <a16:creationId xmlns:a16="http://schemas.microsoft.com/office/drawing/2014/main" id="{BBE3B1E5-E9AD-0200-C89A-F0AAA5299F05}"/>
              </a:ext>
            </a:extLst>
          </p:cNvPr>
          <p:cNvGraphicFramePr/>
          <p:nvPr>
            <p:extLst/>
          </p:nvPr>
        </p:nvGraphicFramePr>
        <p:xfrm>
          <a:off x="722520" y="2085840"/>
          <a:ext cx="10529280" cy="4000168"/>
        </p:xfrm>
        <a:graphic>
          <a:graphicData uri="http://schemas.openxmlformats.org/drawingml/2006/table">
            <a:tbl>
              <a:tblPr/>
              <a:tblGrid>
                <a:gridCol w="1451520">
                  <a:extLst>
                    <a:ext uri="{9D8B030D-6E8A-4147-A177-3AD203B41FA5}">
                      <a16:colId xmlns:a16="http://schemas.microsoft.com/office/drawing/2014/main" val="20000"/>
                    </a:ext>
                  </a:extLst>
                </a:gridCol>
                <a:gridCol w="610560">
                  <a:extLst>
                    <a:ext uri="{9D8B030D-6E8A-4147-A177-3AD203B41FA5}">
                      <a16:colId xmlns:a16="http://schemas.microsoft.com/office/drawing/2014/main" val="20001"/>
                    </a:ext>
                  </a:extLst>
                </a:gridCol>
                <a:gridCol w="2071440">
                  <a:extLst>
                    <a:ext uri="{9D8B030D-6E8A-4147-A177-3AD203B41FA5}">
                      <a16:colId xmlns:a16="http://schemas.microsoft.com/office/drawing/2014/main" val="20002"/>
                    </a:ext>
                  </a:extLst>
                </a:gridCol>
                <a:gridCol w="321480">
                  <a:extLst>
                    <a:ext uri="{9D8B030D-6E8A-4147-A177-3AD203B41FA5}">
                      <a16:colId xmlns:a16="http://schemas.microsoft.com/office/drawing/2014/main" val="20003"/>
                    </a:ext>
                  </a:extLst>
                </a:gridCol>
                <a:gridCol w="482400">
                  <a:extLst>
                    <a:ext uri="{9D8B030D-6E8A-4147-A177-3AD203B41FA5}">
                      <a16:colId xmlns:a16="http://schemas.microsoft.com/office/drawing/2014/main" val="20004"/>
                    </a:ext>
                  </a:extLst>
                </a:gridCol>
                <a:gridCol w="482400">
                  <a:extLst>
                    <a:ext uri="{9D8B030D-6E8A-4147-A177-3AD203B41FA5}">
                      <a16:colId xmlns:a16="http://schemas.microsoft.com/office/drawing/2014/main" val="20005"/>
                    </a:ext>
                  </a:extLst>
                </a:gridCol>
                <a:gridCol w="482400">
                  <a:extLst>
                    <a:ext uri="{9D8B030D-6E8A-4147-A177-3AD203B41FA5}">
                      <a16:colId xmlns:a16="http://schemas.microsoft.com/office/drawing/2014/main" val="20006"/>
                    </a:ext>
                  </a:extLst>
                </a:gridCol>
                <a:gridCol w="482400">
                  <a:extLst>
                    <a:ext uri="{9D8B030D-6E8A-4147-A177-3AD203B41FA5}">
                      <a16:colId xmlns:a16="http://schemas.microsoft.com/office/drawing/2014/main" val="20007"/>
                    </a:ext>
                  </a:extLst>
                </a:gridCol>
                <a:gridCol w="482400">
                  <a:extLst>
                    <a:ext uri="{9D8B030D-6E8A-4147-A177-3AD203B41FA5}">
                      <a16:colId xmlns:a16="http://schemas.microsoft.com/office/drawing/2014/main" val="20008"/>
                    </a:ext>
                  </a:extLst>
                </a:gridCol>
                <a:gridCol w="618840">
                  <a:extLst>
                    <a:ext uri="{9D8B030D-6E8A-4147-A177-3AD203B41FA5}">
                      <a16:colId xmlns:a16="http://schemas.microsoft.com/office/drawing/2014/main" val="20009"/>
                    </a:ext>
                  </a:extLst>
                </a:gridCol>
                <a:gridCol w="507240">
                  <a:extLst>
                    <a:ext uri="{9D8B030D-6E8A-4147-A177-3AD203B41FA5}">
                      <a16:colId xmlns:a16="http://schemas.microsoft.com/office/drawing/2014/main" val="20010"/>
                    </a:ext>
                  </a:extLst>
                </a:gridCol>
                <a:gridCol w="507240">
                  <a:extLst>
                    <a:ext uri="{9D8B030D-6E8A-4147-A177-3AD203B41FA5}">
                      <a16:colId xmlns:a16="http://schemas.microsoft.com/office/drawing/2014/main" val="20011"/>
                    </a:ext>
                  </a:extLst>
                </a:gridCol>
                <a:gridCol w="507240">
                  <a:extLst>
                    <a:ext uri="{9D8B030D-6E8A-4147-A177-3AD203B41FA5}">
                      <a16:colId xmlns:a16="http://schemas.microsoft.com/office/drawing/2014/main" val="20012"/>
                    </a:ext>
                  </a:extLst>
                </a:gridCol>
                <a:gridCol w="507240">
                  <a:extLst>
                    <a:ext uri="{9D8B030D-6E8A-4147-A177-3AD203B41FA5}">
                      <a16:colId xmlns:a16="http://schemas.microsoft.com/office/drawing/2014/main" val="20013"/>
                    </a:ext>
                  </a:extLst>
                </a:gridCol>
                <a:gridCol w="507240">
                  <a:extLst>
                    <a:ext uri="{9D8B030D-6E8A-4147-A177-3AD203B41FA5}">
                      <a16:colId xmlns:a16="http://schemas.microsoft.com/office/drawing/2014/main" val="20014"/>
                    </a:ext>
                  </a:extLst>
                </a:gridCol>
                <a:gridCol w="507240">
                  <a:extLst>
                    <a:ext uri="{9D8B030D-6E8A-4147-A177-3AD203B41FA5}">
                      <a16:colId xmlns:a16="http://schemas.microsoft.com/office/drawing/2014/main" val="20015"/>
                    </a:ext>
                  </a:extLst>
                </a:gridCol>
              </a:tblGrid>
              <a:tr h="279874">
                <a:tc rowSpan="3">
                  <a:txBody>
                    <a:bodyPr/>
                    <a:lstStyle/>
                    <a:p>
                      <a:pPr algn="ctr">
                        <a:lnSpc>
                          <a:spcPct val="100000"/>
                        </a:lnSpc>
                        <a:tabLst>
                          <a:tab pos="0" algn="l"/>
                        </a:tabLst>
                      </a:pPr>
                      <a:r>
                        <a:rPr lang="en-IN" sz="1000" b="0" strike="noStrike" spc="-1" dirty="0">
                          <a:solidFill>
                            <a:srgbClr val="FFFFFF"/>
                          </a:solidFill>
                          <a:latin typeface="Poppins SemiBold"/>
                          <a:ea typeface="Poppins SemiBold"/>
                        </a:rPr>
                        <a:t>Course Code</a:t>
                      </a:r>
                      <a:endParaRPr lang="en-US" sz="1000" b="0" strike="noStrike" spc="-1" dirty="0">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3">
                  <a:txBody>
                    <a:bodyPr/>
                    <a:lstStyle/>
                    <a:p>
                      <a:pPr algn="ctr">
                        <a:lnSpc>
                          <a:spcPct val="100000"/>
                        </a:lnSpc>
                        <a:tabLst>
                          <a:tab pos="0" algn="l"/>
                        </a:tabLst>
                      </a:pPr>
                      <a:r>
                        <a:rPr lang="en-IN" sz="1000" b="0" strike="noStrike" spc="-1">
                          <a:solidFill>
                            <a:srgbClr val="FFFFFF"/>
                          </a:solidFill>
                          <a:latin typeface="Poppins SemiBold"/>
                          <a:ea typeface="Poppins SemiBold"/>
                        </a:rPr>
                        <a:t>Vertical</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3">
                  <a:txBody>
                    <a:bodyPr/>
                    <a:lstStyle/>
                    <a:p>
                      <a:pPr algn="ctr">
                        <a:lnSpc>
                          <a:spcPct val="100000"/>
                        </a:lnSpc>
                        <a:tabLst>
                          <a:tab pos="0" algn="l"/>
                        </a:tabLst>
                      </a:pPr>
                      <a:r>
                        <a:rPr lang="en-IN" sz="1000" b="0" strike="noStrike" spc="-1" dirty="0">
                          <a:solidFill>
                            <a:srgbClr val="FFFFFF"/>
                          </a:solidFill>
                          <a:latin typeface="Poppins SemiBold"/>
                          <a:ea typeface="Poppins SemiBold"/>
                        </a:rPr>
                        <a:t>Course Name</a:t>
                      </a:r>
                      <a:endParaRPr lang="en-US" sz="1000" b="0" strike="noStrike" spc="-1" dirty="0">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gridSpan="3">
                  <a:txBody>
                    <a:bodyPr/>
                    <a:lstStyle/>
                    <a:p>
                      <a:pPr algn="ctr">
                        <a:lnSpc>
                          <a:spcPct val="100000"/>
                        </a:lnSpc>
                        <a:tabLst>
                          <a:tab pos="0" algn="l"/>
                        </a:tabLst>
                      </a:pPr>
                      <a:r>
                        <a:rPr lang="en-IN" sz="1000" b="0" strike="noStrike" spc="-1">
                          <a:solidFill>
                            <a:srgbClr val="FFFFFF"/>
                          </a:solidFill>
                          <a:latin typeface="Poppins SemiBold"/>
                          <a:ea typeface="Poppins SemiBold"/>
                        </a:rPr>
                        <a:t>Contact Hrs</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gridSpan="3">
                  <a:txBody>
                    <a:bodyPr/>
                    <a:lstStyle/>
                    <a:p>
                      <a:pPr algn="ctr">
                        <a:lnSpc>
                          <a:spcPct val="100000"/>
                        </a:lnSpc>
                        <a:tabLst>
                          <a:tab pos="0" algn="l"/>
                        </a:tabLst>
                      </a:pPr>
                      <a:r>
                        <a:rPr lang="en-IN" sz="1000" b="0" strike="noStrike" spc="-1">
                          <a:solidFill>
                            <a:srgbClr val="FFFFFF"/>
                          </a:solidFill>
                          <a:latin typeface="Poppins SemiBold"/>
                          <a:ea typeface="Poppins SemiBold"/>
                        </a:rPr>
                        <a:t>Credit Allotted</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3">
                  <a:txBody>
                    <a:bodyPr/>
                    <a:lstStyle/>
                    <a:p>
                      <a:pPr algn="ctr">
                        <a:lnSpc>
                          <a:spcPct val="100000"/>
                        </a:lnSpc>
                        <a:tabLst>
                          <a:tab pos="0" algn="l"/>
                        </a:tabLst>
                      </a:pPr>
                      <a:r>
                        <a:rPr lang="en-IN" sz="1000" b="0" strike="noStrike" spc="-1">
                          <a:solidFill>
                            <a:srgbClr val="FFFFFF"/>
                          </a:solidFill>
                          <a:latin typeface="Poppins SemiBold"/>
                          <a:ea typeface="Poppins SemiBold"/>
                        </a:rPr>
                        <a:t>Total Credits</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gridSpan="6">
                  <a:txBody>
                    <a:bodyPr/>
                    <a:lstStyle/>
                    <a:p>
                      <a:pPr algn="ctr">
                        <a:lnSpc>
                          <a:spcPct val="100000"/>
                        </a:lnSpc>
                        <a:tabLst>
                          <a:tab pos="0" algn="l"/>
                        </a:tabLst>
                      </a:pPr>
                      <a:r>
                        <a:rPr lang="en-IN" sz="1000" b="0" strike="noStrike" spc="-1">
                          <a:solidFill>
                            <a:srgbClr val="FFFFFF"/>
                          </a:solidFill>
                          <a:latin typeface="Poppins SemiBold"/>
                          <a:ea typeface="Poppins SemiBold"/>
                        </a:rPr>
                        <a:t>Evaluation Scheme</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81630">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3"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gridSpan="3"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hMerge="1"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rowSpan="2">
                  <a:txBody>
                    <a:bodyPr/>
                    <a:lstStyle/>
                    <a:p>
                      <a:pPr algn="ctr">
                        <a:lnSpc>
                          <a:spcPct val="100000"/>
                        </a:lnSpc>
                        <a:tabLst>
                          <a:tab pos="0" algn="l"/>
                        </a:tabLst>
                      </a:pPr>
                      <a:r>
                        <a:rPr lang="en-IN" sz="1000" b="0" strike="noStrike" spc="-1">
                          <a:solidFill>
                            <a:srgbClr val="FFFFFF"/>
                          </a:solidFill>
                          <a:latin typeface="Poppins SemiBold"/>
                          <a:ea typeface="Poppins SemiBold"/>
                        </a:rPr>
                        <a:t>IAE 1</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000" b="0" strike="noStrike" spc="-1">
                          <a:solidFill>
                            <a:srgbClr val="FFFFFF"/>
                          </a:solidFill>
                          <a:latin typeface="Poppins SemiBold"/>
                          <a:ea typeface="Poppins SemiBold"/>
                        </a:rPr>
                        <a:t>IAE 2</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000" b="0" strike="noStrike" spc="-1">
                          <a:solidFill>
                            <a:srgbClr val="FFFFFF"/>
                          </a:solidFill>
                          <a:latin typeface="Poppins SemiBold"/>
                          <a:ea typeface="Poppins SemiBold"/>
                        </a:rPr>
                        <a:t>ESE</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000" b="0" strike="noStrike" spc="-1">
                          <a:solidFill>
                            <a:srgbClr val="FFFFFF"/>
                          </a:solidFill>
                          <a:latin typeface="Poppins SemiBold"/>
                          <a:ea typeface="Poppins SemiBold"/>
                        </a:rPr>
                        <a:t>CA (TW)</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000" b="0" strike="noStrike" spc="-1">
                          <a:solidFill>
                            <a:srgbClr val="FFFFFF"/>
                          </a:solidFill>
                          <a:latin typeface="Poppins SemiBold"/>
                          <a:ea typeface="Poppins SemiBold"/>
                        </a:rPr>
                        <a:t>OR/PR</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rowSpan="2">
                  <a:txBody>
                    <a:bodyPr/>
                    <a:lstStyle/>
                    <a:p>
                      <a:pPr algn="ctr">
                        <a:lnSpc>
                          <a:spcPct val="100000"/>
                        </a:lnSpc>
                        <a:tabLst>
                          <a:tab pos="0" algn="l"/>
                        </a:tabLst>
                      </a:pPr>
                      <a:r>
                        <a:rPr lang="en-IN" sz="1000" b="0" strike="noStrike" spc="-1">
                          <a:solidFill>
                            <a:srgbClr val="FFFFFF"/>
                          </a:solidFill>
                          <a:latin typeface="Poppins SemiBold"/>
                          <a:ea typeface="Poppins SemiBold"/>
                        </a:rPr>
                        <a:t>Total</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extLst>
                  <a:ext uri="{0D108BD9-81ED-4DB2-BD59-A6C34878D82A}">
                    <a16:rowId xmlns:a16="http://schemas.microsoft.com/office/drawing/2014/main" val="10001"/>
                  </a:ext>
                </a:extLst>
              </a:tr>
              <a:tr h="373164">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a:txBody>
                    <a:bodyPr/>
                    <a:lstStyle/>
                    <a:p>
                      <a:pPr algn="ctr">
                        <a:lnSpc>
                          <a:spcPct val="100000"/>
                        </a:lnSpc>
                        <a:tabLst>
                          <a:tab pos="0" algn="l"/>
                        </a:tabLst>
                      </a:pPr>
                      <a:r>
                        <a:rPr lang="en-IN" sz="1000" b="0" strike="noStrike" spc="-1">
                          <a:solidFill>
                            <a:srgbClr val="FFFFFF"/>
                          </a:solidFill>
                          <a:latin typeface="Poppins SemiBold"/>
                          <a:ea typeface="Poppins SemiBold"/>
                        </a:rPr>
                        <a:t>Th</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000" b="0" strike="noStrike" spc="-1">
                          <a:solidFill>
                            <a:srgbClr val="FFFFFF"/>
                          </a:solidFill>
                          <a:latin typeface="Poppins SemiBold"/>
                          <a:ea typeface="Poppins SemiBold"/>
                        </a:rPr>
                        <a:t>Tut</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000" b="0" strike="noStrike" spc="-1">
                          <a:solidFill>
                            <a:srgbClr val="FFFFFF"/>
                          </a:solidFill>
                          <a:latin typeface="Poppins SemiBold"/>
                          <a:ea typeface="Poppins SemiBold"/>
                        </a:rPr>
                        <a:t>Pr</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000" b="0" strike="noStrike" spc="-1">
                          <a:solidFill>
                            <a:srgbClr val="FFFFFF"/>
                          </a:solidFill>
                          <a:latin typeface="Poppins SemiBold"/>
                          <a:ea typeface="Poppins SemiBold"/>
                        </a:rPr>
                        <a:t>Th</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000" b="0" strike="noStrike" spc="-1">
                          <a:solidFill>
                            <a:srgbClr val="FFFFFF"/>
                          </a:solidFill>
                          <a:latin typeface="Poppins SemiBold"/>
                          <a:ea typeface="Poppins SemiBold"/>
                        </a:rPr>
                        <a:t>Tut</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a:txBody>
                    <a:bodyPr/>
                    <a:lstStyle/>
                    <a:p>
                      <a:pPr algn="ctr">
                        <a:lnSpc>
                          <a:spcPct val="100000"/>
                        </a:lnSpc>
                        <a:tabLst>
                          <a:tab pos="0" algn="l"/>
                        </a:tabLst>
                      </a:pPr>
                      <a:r>
                        <a:rPr lang="en-IN" sz="1000" b="0" strike="noStrike" spc="-1">
                          <a:solidFill>
                            <a:srgbClr val="FFFFFF"/>
                          </a:solidFill>
                          <a:latin typeface="Poppins SemiBold"/>
                          <a:ea typeface="Poppins SemiBold"/>
                        </a:rPr>
                        <a:t>Pr</a:t>
                      </a:r>
                      <a:endParaRPr lang="en-US" sz="1000" b="0" strike="noStrike" spc="-1">
                        <a:solidFill>
                          <a:srgbClr val="FFFFFF"/>
                        </a:solidFill>
                        <a:latin typeface="Arial"/>
                      </a:endParaRPr>
                    </a:p>
                  </a:txBody>
                  <a:tcPr marL="15120" marR="15120" anchor="ctr">
                    <a:lnL w="18720">
                      <a:solidFill>
                        <a:srgbClr val="FFFFFF"/>
                      </a:solidFill>
                      <a:prstDash val="solid"/>
                    </a:lnL>
                    <a:lnR w="18720">
                      <a:solidFill>
                        <a:srgbClr val="FFFFFF"/>
                      </a:solidFill>
                      <a:prstDash val="solid"/>
                    </a:lnR>
                    <a:lnT w="18720">
                      <a:solidFill>
                        <a:srgbClr val="FFFFFF"/>
                      </a:solidFill>
                      <a:prstDash val="solid"/>
                    </a:lnT>
                    <a:lnB w="18720" cap="flat" cmpd="sng" algn="ctr">
                      <a:solidFill>
                        <a:srgbClr val="FFFFFF"/>
                      </a:solidFill>
                      <a:prstDash val="solid"/>
                      <a:round/>
                      <a:headEnd type="none" w="med" len="med"/>
                      <a:tailEnd type="none" w="med" len="med"/>
                    </a:lnB>
                    <a:solidFill>
                      <a:srgbClr val="073763"/>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tc vMerge="1">
                  <a:txBody>
                    <a:bodyPr/>
                    <a:lstStyle/>
                    <a:p>
                      <a:endParaRPr lang="en-US"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2"/>
                  </a:ext>
                </a:extLst>
              </a:tr>
              <a:tr h="466500">
                <a:tc>
                  <a:txBody>
                    <a:bodyPr/>
                    <a:lstStyle/>
                    <a:p>
                      <a:pPr marL="18415" marR="2540" algn="ctr">
                        <a:spcBef>
                          <a:spcPts val="650"/>
                        </a:spcBef>
                        <a:buNone/>
                      </a:pPr>
                      <a:r>
                        <a:rPr lang="en-US" sz="1000" b="0" strike="noStrike" kern="1200" spc="-1" dirty="0">
                          <a:solidFill>
                            <a:srgbClr val="FFFFFF"/>
                          </a:solidFill>
                          <a:latin typeface="Poppins SemiBold"/>
                          <a:ea typeface="Times New Roman" panose="02020603050405020304" pitchFamily="18" charset="0"/>
                          <a:cs typeface="+mn-cs"/>
                        </a:rPr>
                        <a:t>24AIMLPCC801</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8415" algn="ctr">
                        <a:spcBef>
                          <a:spcPts val="650"/>
                        </a:spcBef>
                        <a:buNone/>
                      </a:pPr>
                      <a:r>
                        <a:rPr lang="en-US" sz="1000" b="0" strike="noStrike" kern="1200" spc="-1">
                          <a:solidFill>
                            <a:srgbClr val="FFFFFF"/>
                          </a:solidFill>
                          <a:latin typeface="Poppins SemiBold"/>
                          <a:ea typeface="Times New Roman" panose="02020603050405020304" pitchFamily="18" charset="0"/>
                          <a:cs typeface="+mn-cs"/>
                        </a:rPr>
                        <a:t>PCC</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0320" marR="1905" algn="ctr">
                        <a:spcBef>
                          <a:spcPts val="650"/>
                        </a:spcBef>
                        <a:buNone/>
                      </a:pPr>
                      <a:r>
                        <a:rPr lang="en-US" sz="1000" b="0" strike="noStrike" kern="1200" spc="-1">
                          <a:solidFill>
                            <a:srgbClr val="FFFFFF"/>
                          </a:solidFill>
                          <a:latin typeface="Poppins SemiBold"/>
                          <a:ea typeface="Times New Roman" panose="02020603050405020304" pitchFamily="18" charset="0"/>
                          <a:cs typeface="+mn-cs"/>
                        </a:rPr>
                        <a:t>Advanced Artificial Intelligence</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marR="5715" algn="ctr">
                        <a:spcBef>
                          <a:spcPts val="650"/>
                        </a:spcBef>
                        <a:buNone/>
                      </a:pPr>
                      <a:r>
                        <a:rPr lang="en-US" sz="1000" b="0" strike="noStrike" kern="1200" spc="-1" dirty="0">
                          <a:solidFill>
                            <a:schemeClr val="tx1"/>
                          </a:solidFill>
                          <a:latin typeface="Poppins SemiBold"/>
                          <a:ea typeface="Times New Roman" panose="02020603050405020304" pitchFamily="18" charset="0"/>
                          <a:cs typeface="+mn-cs"/>
                        </a:rPr>
                        <a:t>3</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34290" marR="1714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9845" marR="10160" algn="ctr">
                        <a:spcBef>
                          <a:spcPts val="650"/>
                        </a:spcBef>
                        <a:buNone/>
                      </a:pPr>
                      <a:r>
                        <a:rPr lang="en-US" sz="1000" b="0" strike="noStrike" kern="1200" spc="-1" dirty="0">
                          <a:solidFill>
                            <a:schemeClr val="tx1"/>
                          </a:solidFill>
                          <a:latin typeface="Poppins SemiBold"/>
                          <a:ea typeface="Times New Roman" panose="02020603050405020304" pitchFamily="18" charset="0"/>
                          <a:cs typeface="+mn-cs"/>
                        </a:rPr>
                        <a:t>2</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30480" marR="12065" algn="ctr">
                        <a:spcBef>
                          <a:spcPts val="650"/>
                        </a:spcBef>
                        <a:buNone/>
                      </a:pPr>
                      <a:r>
                        <a:rPr lang="en-US" sz="1000" b="0" strike="noStrike" kern="1200" spc="-1" dirty="0">
                          <a:solidFill>
                            <a:schemeClr val="tx1"/>
                          </a:solidFill>
                          <a:latin typeface="Poppins SemiBold"/>
                          <a:ea typeface="Times New Roman" panose="02020603050405020304" pitchFamily="18" charset="0"/>
                          <a:cs typeface="+mn-cs"/>
                        </a:rPr>
                        <a:t>3</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34290" marR="1587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34290" marR="12700"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1</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349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4</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8720">
                      <a:solidFill>
                        <a:srgbClr val="FFFFFF"/>
                      </a:solidFill>
                      <a:prstDash val="solid"/>
                    </a:lnT>
                    <a:lnB w="12240">
                      <a:solidFill>
                        <a:srgbClr val="000000"/>
                      </a:solidFill>
                      <a:prstDash val="solid"/>
                    </a:lnB>
                    <a:solidFill>
                      <a:schemeClr val="lt1"/>
                    </a:solidFill>
                  </a:tcPr>
                </a:tc>
                <a:tc>
                  <a:txBody>
                    <a:bodyPr/>
                    <a:lstStyle/>
                    <a:p>
                      <a:pPr marL="30480" marR="15875"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20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39370" marR="15875"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20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667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60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476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476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150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8720">
                      <a:solidFill>
                        <a:srgbClr val="FFFFFF"/>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3"/>
                  </a:ext>
                </a:extLst>
              </a:tr>
              <a:tr h="466500">
                <a:tc>
                  <a:txBody>
                    <a:bodyPr/>
                    <a:lstStyle/>
                    <a:p>
                      <a:pPr marL="18415" algn="ctr">
                        <a:spcBef>
                          <a:spcPts val="660"/>
                        </a:spcBef>
                        <a:buNone/>
                      </a:pPr>
                      <a:r>
                        <a:rPr lang="en-US" sz="1000" b="0" strike="noStrike" kern="1200" spc="-1" dirty="0">
                          <a:solidFill>
                            <a:srgbClr val="FFFFFF"/>
                          </a:solidFill>
                          <a:latin typeface="Poppins SemiBold"/>
                          <a:ea typeface="Times New Roman" panose="02020603050405020304" pitchFamily="18" charset="0"/>
                          <a:cs typeface="+mn-cs"/>
                        </a:rPr>
                        <a:t>24AIMLPEC801X</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8415" marR="1905" algn="ctr">
                        <a:spcBef>
                          <a:spcPts val="660"/>
                        </a:spcBef>
                        <a:buNone/>
                      </a:pPr>
                      <a:r>
                        <a:rPr lang="en-US" sz="1000" b="0" strike="noStrike" kern="1200" spc="-1" dirty="0">
                          <a:solidFill>
                            <a:srgbClr val="FFFFFF"/>
                          </a:solidFill>
                          <a:latin typeface="Poppins SemiBold"/>
                          <a:ea typeface="Times New Roman" panose="02020603050405020304" pitchFamily="18" charset="0"/>
                          <a:cs typeface="+mn-cs"/>
                        </a:rPr>
                        <a:t>PEC</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0320" marR="635" algn="ctr">
                        <a:spcBef>
                          <a:spcPts val="660"/>
                        </a:spcBef>
                        <a:buNone/>
                      </a:pPr>
                      <a:r>
                        <a:rPr lang="en-US" sz="1000" b="0" strike="noStrike" kern="1200" spc="-1" dirty="0">
                          <a:solidFill>
                            <a:srgbClr val="FFFFFF"/>
                          </a:solidFill>
                          <a:latin typeface="Poppins SemiBold"/>
                          <a:ea typeface="Times New Roman" panose="02020603050405020304" pitchFamily="18" charset="0"/>
                          <a:cs typeface="+mn-cs"/>
                        </a:rPr>
                        <a:t>Department Level Optional Course 5</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marR="571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3</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714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9845" marR="10160"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2</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0480" marR="12065" algn="ctr">
                        <a:spcBef>
                          <a:spcPts val="660"/>
                        </a:spcBef>
                        <a:buNone/>
                      </a:pPr>
                      <a:r>
                        <a:rPr lang="en-US" sz="1000" b="0" strike="noStrike" kern="1200" spc="-1" dirty="0">
                          <a:solidFill>
                            <a:schemeClr val="tx1"/>
                          </a:solidFill>
                          <a:latin typeface="Poppins SemiBold"/>
                          <a:ea typeface="Times New Roman" panose="02020603050405020304" pitchFamily="18" charset="0"/>
                          <a:cs typeface="+mn-cs"/>
                        </a:rPr>
                        <a:t>3</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5875" algn="ctr">
                        <a:spcBef>
                          <a:spcPts val="660"/>
                        </a:spcBef>
                        <a:buNone/>
                      </a:pPr>
                      <a:r>
                        <a:rPr lang="en-US" sz="1000" b="0" strike="noStrike" kern="1200" spc="-1" dirty="0">
                          <a:solidFill>
                            <a:schemeClr val="tx1"/>
                          </a:solidFill>
                          <a:latin typeface="Poppins SemiBold"/>
                          <a:ea typeface="Times New Roman" panose="02020603050405020304" pitchFamily="18" charset="0"/>
                          <a:cs typeface="+mn-cs"/>
                        </a:rPr>
                        <a:t>-</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2700"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1</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349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4</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3048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937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6670"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60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765"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25</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150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4"/>
                  </a:ext>
                </a:extLst>
              </a:tr>
              <a:tr h="466500">
                <a:tc>
                  <a:txBody>
                    <a:bodyPr/>
                    <a:lstStyle/>
                    <a:p>
                      <a:pPr marL="18415" algn="ctr">
                        <a:spcBef>
                          <a:spcPts val="880"/>
                        </a:spcBef>
                        <a:buNone/>
                      </a:pPr>
                      <a:r>
                        <a:rPr lang="en-US" sz="1000" b="0" strike="noStrike" kern="1200" spc="-1">
                          <a:solidFill>
                            <a:srgbClr val="FFFFFF"/>
                          </a:solidFill>
                          <a:latin typeface="Poppins SemiBold"/>
                          <a:ea typeface="Times New Roman" panose="02020603050405020304" pitchFamily="18" charset="0"/>
                          <a:cs typeface="+mn-cs"/>
                        </a:rPr>
                        <a:t>24AIMLPEC802X</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8415" marR="1905" algn="ctr">
                        <a:spcBef>
                          <a:spcPts val="880"/>
                        </a:spcBef>
                        <a:buNone/>
                      </a:pPr>
                      <a:r>
                        <a:rPr lang="en-US" sz="1000" b="0" strike="noStrike" kern="1200" spc="-1">
                          <a:solidFill>
                            <a:srgbClr val="FFFFFF"/>
                          </a:solidFill>
                          <a:latin typeface="Poppins SemiBold"/>
                          <a:ea typeface="Times New Roman" panose="02020603050405020304" pitchFamily="18" charset="0"/>
                          <a:cs typeface="+mn-cs"/>
                        </a:rPr>
                        <a:t>PEC</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0320" marR="635" algn="ctr">
                        <a:spcBef>
                          <a:spcPts val="880"/>
                        </a:spcBef>
                        <a:buNone/>
                      </a:pPr>
                      <a:r>
                        <a:rPr lang="en-US" sz="1000" b="0" strike="noStrike" kern="1200" spc="-1" dirty="0">
                          <a:solidFill>
                            <a:srgbClr val="FFFFFF"/>
                          </a:solidFill>
                          <a:latin typeface="Poppins SemiBold"/>
                          <a:ea typeface="Times New Roman" panose="02020603050405020304" pitchFamily="18" charset="0"/>
                          <a:cs typeface="+mn-cs"/>
                        </a:rPr>
                        <a:t>Department Level Optional Course 6</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marR="5715" algn="ctr">
                        <a:spcBef>
                          <a:spcPts val="880"/>
                        </a:spcBef>
                        <a:buNone/>
                      </a:pPr>
                      <a:r>
                        <a:rPr lang="en-US" sz="1000" b="0" strike="noStrike" kern="1200" spc="-1">
                          <a:solidFill>
                            <a:schemeClr val="tx1"/>
                          </a:solidFill>
                          <a:latin typeface="Poppins SemiBold"/>
                          <a:ea typeface="Times New Roman" panose="02020603050405020304" pitchFamily="18" charset="0"/>
                          <a:cs typeface="+mn-cs"/>
                        </a:rPr>
                        <a:t>3</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7145" algn="ctr">
                        <a:spcBef>
                          <a:spcPts val="88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9845" marR="10160" algn="ctr">
                        <a:spcBef>
                          <a:spcPts val="880"/>
                        </a:spcBef>
                        <a:buNone/>
                      </a:pPr>
                      <a:r>
                        <a:rPr lang="en-US" sz="1000" b="0" strike="noStrike" kern="1200" spc="-1">
                          <a:solidFill>
                            <a:schemeClr val="tx1"/>
                          </a:solidFill>
                          <a:latin typeface="Poppins SemiBold"/>
                          <a:ea typeface="Times New Roman" panose="02020603050405020304" pitchFamily="18" charset="0"/>
                          <a:cs typeface="+mn-cs"/>
                        </a:rPr>
                        <a:t>2</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0480" marR="12065" algn="ctr">
                        <a:spcBef>
                          <a:spcPts val="880"/>
                        </a:spcBef>
                        <a:buNone/>
                      </a:pPr>
                      <a:r>
                        <a:rPr lang="en-US" sz="1000" b="0" strike="noStrike" kern="1200" spc="-1">
                          <a:solidFill>
                            <a:schemeClr val="tx1"/>
                          </a:solidFill>
                          <a:latin typeface="Poppins SemiBold"/>
                          <a:ea typeface="Times New Roman" panose="02020603050405020304" pitchFamily="18" charset="0"/>
                          <a:cs typeface="+mn-cs"/>
                        </a:rPr>
                        <a:t>3</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5875" algn="ctr">
                        <a:spcBef>
                          <a:spcPts val="880"/>
                        </a:spcBef>
                        <a:buNone/>
                      </a:pPr>
                      <a:r>
                        <a:rPr lang="en-US" sz="1000" b="0" strike="noStrike" kern="1200" spc="-1" dirty="0">
                          <a:solidFill>
                            <a:schemeClr val="tx1"/>
                          </a:solidFill>
                          <a:latin typeface="Poppins SemiBold"/>
                          <a:ea typeface="Times New Roman" panose="02020603050405020304" pitchFamily="18" charset="0"/>
                          <a:cs typeface="+mn-cs"/>
                        </a:rPr>
                        <a:t>-</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2700" algn="ctr">
                        <a:spcBef>
                          <a:spcPts val="880"/>
                        </a:spcBef>
                        <a:buNone/>
                      </a:pPr>
                      <a:r>
                        <a:rPr lang="en-US" sz="1000" b="0" strike="noStrike" kern="1200" spc="-1" dirty="0">
                          <a:solidFill>
                            <a:schemeClr val="tx1"/>
                          </a:solidFill>
                          <a:latin typeface="Poppins SemiBold"/>
                          <a:ea typeface="Times New Roman" panose="02020603050405020304" pitchFamily="18" charset="0"/>
                          <a:cs typeface="+mn-cs"/>
                        </a:rPr>
                        <a:t>1</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3495" algn="ctr">
                        <a:spcBef>
                          <a:spcPts val="880"/>
                        </a:spcBef>
                        <a:buNone/>
                      </a:pPr>
                      <a:r>
                        <a:rPr lang="en-US" sz="1000" b="0" strike="noStrike" kern="1200" spc="-1">
                          <a:solidFill>
                            <a:schemeClr val="tx1"/>
                          </a:solidFill>
                          <a:latin typeface="Poppins SemiBold"/>
                          <a:ea typeface="Times New Roman" panose="02020603050405020304" pitchFamily="18" charset="0"/>
                          <a:cs typeface="+mn-cs"/>
                        </a:rPr>
                        <a:t>4</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30480" marR="15875" algn="ctr">
                        <a:spcBef>
                          <a:spcPts val="855"/>
                        </a:spcBef>
                        <a:buNone/>
                      </a:pPr>
                      <a:r>
                        <a:rPr lang="en-US" sz="1000" b="0" strike="noStrike" kern="1200" spc="-1">
                          <a:solidFill>
                            <a:schemeClr val="tx1"/>
                          </a:solidFill>
                          <a:latin typeface="Poppins SemiBold"/>
                          <a:ea typeface="Times New Roman" panose="02020603050405020304" pitchFamily="18" charset="0"/>
                          <a:cs typeface="+mn-cs"/>
                        </a:rPr>
                        <a:t>20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9370" marR="15875" algn="ctr">
                        <a:spcBef>
                          <a:spcPts val="855"/>
                        </a:spcBef>
                        <a:buNone/>
                      </a:pPr>
                      <a:r>
                        <a:rPr lang="en-US" sz="1000" b="0" strike="noStrike" kern="1200" spc="-1">
                          <a:solidFill>
                            <a:schemeClr val="tx1"/>
                          </a:solidFill>
                          <a:latin typeface="Poppins SemiBold"/>
                          <a:ea typeface="Times New Roman" panose="02020603050405020304" pitchFamily="18" charset="0"/>
                          <a:cs typeface="+mn-cs"/>
                        </a:rPr>
                        <a:t>20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6670" algn="ctr">
                        <a:spcBef>
                          <a:spcPts val="855"/>
                        </a:spcBef>
                        <a:buNone/>
                      </a:pPr>
                      <a:r>
                        <a:rPr lang="en-US" sz="1000" b="0" strike="noStrike" kern="1200" spc="-1">
                          <a:solidFill>
                            <a:schemeClr val="tx1"/>
                          </a:solidFill>
                          <a:latin typeface="Poppins SemiBold"/>
                          <a:ea typeface="Times New Roman" panose="02020603050405020304" pitchFamily="18" charset="0"/>
                          <a:cs typeface="+mn-cs"/>
                        </a:rPr>
                        <a:t>60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765" algn="ctr">
                        <a:spcBef>
                          <a:spcPts val="855"/>
                        </a:spcBef>
                        <a:buNone/>
                      </a:pPr>
                      <a:r>
                        <a:rPr lang="en-US" sz="1000" b="0" strike="noStrike" kern="1200" spc="-1" dirty="0">
                          <a:solidFill>
                            <a:schemeClr val="tx1"/>
                          </a:solidFill>
                          <a:latin typeface="Poppins SemiBold"/>
                          <a:ea typeface="Times New Roman" panose="02020603050405020304" pitchFamily="18" charset="0"/>
                          <a:cs typeface="+mn-cs"/>
                        </a:rPr>
                        <a:t>25</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4765" algn="ctr">
                        <a:spcBef>
                          <a:spcPts val="855"/>
                        </a:spcBef>
                        <a:buNone/>
                      </a:pPr>
                      <a:r>
                        <a:rPr lang="en-US" sz="1000" b="0" strike="noStrike" kern="1200" spc="-1">
                          <a:solidFill>
                            <a:schemeClr val="tx1"/>
                          </a:solidFill>
                          <a:latin typeface="Poppins SemiBold"/>
                          <a:ea typeface="Times New Roman" panose="02020603050405020304" pitchFamily="18" charset="0"/>
                          <a:cs typeface="+mn-cs"/>
                        </a:rPr>
                        <a:t>25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940" algn="ctr">
                        <a:spcBef>
                          <a:spcPts val="855"/>
                        </a:spcBef>
                        <a:buNone/>
                      </a:pPr>
                      <a:r>
                        <a:rPr lang="en-US" sz="1000" b="0" strike="noStrike" kern="1200" spc="-1">
                          <a:solidFill>
                            <a:schemeClr val="tx1"/>
                          </a:solidFill>
                          <a:latin typeface="Poppins SemiBold"/>
                          <a:ea typeface="Times New Roman" panose="02020603050405020304" pitchFamily="18" charset="0"/>
                          <a:cs typeface="+mn-cs"/>
                        </a:rPr>
                        <a:t>150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5"/>
                  </a:ext>
                </a:extLst>
              </a:tr>
              <a:tr h="466500">
                <a:tc>
                  <a:txBody>
                    <a:bodyPr/>
                    <a:lstStyle/>
                    <a:p>
                      <a:pPr marL="18415" marR="1905" algn="ctr">
                        <a:spcBef>
                          <a:spcPts val="660"/>
                        </a:spcBef>
                        <a:buNone/>
                      </a:pPr>
                      <a:r>
                        <a:rPr lang="en-US" sz="1000" b="0" strike="noStrike" kern="1200" spc="-1">
                          <a:solidFill>
                            <a:srgbClr val="FFFFFF"/>
                          </a:solidFill>
                          <a:latin typeface="Poppins SemiBold"/>
                          <a:ea typeface="Times New Roman" panose="02020603050405020304" pitchFamily="18" charset="0"/>
                          <a:cs typeface="+mn-cs"/>
                        </a:rPr>
                        <a:t>24ILOC802X</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8415" marR="2540" algn="ctr">
                        <a:spcBef>
                          <a:spcPts val="660"/>
                        </a:spcBef>
                        <a:buNone/>
                      </a:pPr>
                      <a:r>
                        <a:rPr lang="en-US" sz="1000" b="0" strike="noStrike" kern="1200" spc="-1">
                          <a:solidFill>
                            <a:srgbClr val="FFFFFF"/>
                          </a:solidFill>
                          <a:latin typeface="Poppins SemiBold"/>
                          <a:ea typeface="Times New Roman" panose="02020603050405020304" pitchFamily="18" charset="0"/>
                          <a:cs typeface="+mn-cs"/>
                        </a:rPr>
                        <a:t>OE</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0320" algn="ctr">
                        <a:spcBef>
                          <a:spcPts val="660"/>
                        </a:spcBef>
                        <a:buNone/>
                      </a:pPr>
                      <a:r>
                        <a:rPr lang="en-US" sz="1000" b="0" strike="noStrike" kern="1200" spc="-1" dirty="0">
                          <a:solidFill>
                            <a:srgbClr val="FFFFFF"/>
                          </a:solidFill>
                          <a:latin typeface="Poppins SemiBold"/>
                          <a:ea typeface="Times New Roman" panose="02020603050405020304" pitchFamily="18" charset="0"/>
                          <a:cs typeface="+mn-cs"/>
                        </a:rPr>
                        <a:t>Institute Level Optional Course 2</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marR="571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3</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714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9845" marR="952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0480" marR="1206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3</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587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5240" algn="ctr">
                        <a:spcBef>
                          <a:spcPts val="660"/>
                        </a:spcBef>
                        <a:buNone/>
                      </a:pPr>
                      <a:r>
                        <a:rPr lang="en-US" sz="1000" b="0" strike="noStrike" kern="1200" spc="-1" dirty="0">
                          <a:solidFill>
                            <a:schemeClr val="tx1"/>
                          </a:solidFill>
                          <a:latin typeface="Poppins SemiBold"/>
                          <a:ea typeface="Times New Roman" panose="02020603050405020304" pitchFamily="18" charset="0"/>
                          <a:cs typeface="+mn-cs"/>
                        </a:rPr>
                        <a:t>-</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3495" algn="ctr">
                        <a:spcBef>
                          <a:spcPts val="660"/>
                        </a:spcBef>
                        <a:buNone/>
                      </a:pPr>
                      <a:r>
                        <a:rPr lang="en-US" sz="1000" b="0" strike="noStrike" kern="1200" spc="-1" dirty="0">
                          <a:solidFill>
                            <a:schemeClr val="tx1"/>
                          </a:solidFill>
                          <a:latin typeface="Poppins SemiBold"/>
                          <a:ea typeface="Times New Roman" panose="02020603050405020304" pitchFamily="18" charset="0"/>
                          <a:cs typeface="+mn-cs"/>
                        </a:rPr>
                        <a:t>3</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L="3048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937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667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60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222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8575"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100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6"/>
                  </a:ext>
                </a:extLst>
              </a:tr>
              <a:tr h="466500">
                <a:tc>
                  <a:txBody>
                    <a:bodyPr/>
                    <a:lstStyle/>
                    <a:p>
                      <a:pPr marL="18415" marR="1905" algn="ctr">
                        <a:spcBef>
                          <a:spcPts val="650"/>
                        </a:spcBef>
                        <a:buNone/>
                      </a:pPr>
                      <a:r>
                        <a:rPr lang="en-US" sz="1000" b="0" strike="noStrike" kern="1200" spc="-1">
                          <a:solidFill>
                            <a:srgbClr val="FFFFFF"/>
                          </a:solidFill>
                          <a:latin typeface="Poppins SemiBold"/>
                          <a:ea typeface="Times New Roman" panose="02020603050405020304" pitchFamily="18" charset="0"/>
                          <a:cs typeface="+mn-cs"/>
                        </a:rPr>
                        <a:t>24AIMLVSE801</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8415" marR="1270" algn="ctr">
                        <a:spcBef>
                          <a:spcPts val="650"/>
                        </a:spcBef>
                        <a:buNone/>
                      </a:pPr>
                      <a:r>
                        <a:rPr lang="en-US" sz="1000" b="0" strike="noStrike" kern="1200" spc="-1">
                          <a:solidFill>
                            <a:srgbClr val="FFFFFF"/>
                          </a:solidFill>
                          <a:latin typeface="Poppins SemiBold"/>
                          <a:ea typeface="Times New Roman" panose="02020603050405020304" pitchFamily="18" charset="0"/>
                          <a:cs typeface="+mn-cs"/>
                        </a:rPr>
                        <a:t>VSEC</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0320" marR="1270" algn="ctr">
                        <a:spcBef>
                          <a:spcPts val="650"/>
                        </a:spcBef>
                        <a:buNone/>
                      </a:pPr>
                      <a:r>
                        <a:rPr lang="en-US" sz="1000" b="0" strike="noStrike" kern="1200" spc="-1" dirty="0">
                          <a:solidFill>
                            <a:srgbClr val="FFFFFF"/>
                          </a:solidFill>
                          <a:latin typeface="Poppins SemiBold"/>
                          <a:ea typeface="Times New Roman" panose="02020603050405020304" pitchFamily="18" charset="0"/>
                          <a:cs typeface="+mn-cs"/>
                        </a:rPr>
                        <a:t>Industry Certification</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marR="444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714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9845" marR="952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0480" marR="1079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5875"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4290" marR="12700" algn="ctr">
                        <a:spcBef>
                          <a:spcPts val="650"/>
                        </a:spcBef>
                        <a:buNone/>
                      </a:pPr>
                      <a:r>
                        <a:rPr lang="en-US" sz="1000" b="0" strike="noStrike" kern="1200" spc="-1">
                          <a:solidFill>
                            <a:schemeClr val="tx1"/>
                          </a:solidFill>
                          <a:latin typeface="Poppins SemiBold"/>
                          <a:ea typeface="Times New Roman" panose="02020603050405020304" pitchFamily="18" charset="0"/>
                          <a:cs typeface="+mn-cs"/>
                        </a:rPr>
                        <a:t>1</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3495" algn="ctr">
                        <a:spcBef>
                          <a:spcPts val="650"/>
                        </a:spcBef>
                        <a:buNone/>
                      </a:pPr>
                      <a:r>
                        <a:rPr lang="en-US" sz="1000" b="0" strike="noStrike" kern="1200" spc="-1" dirty="0">
                          <a:solidFill>
                            <a:schemeClr val="tx1"/>
                          </a:solidFill>
                          <a:latin typeface="Poppins SemiBold"/>
                          <a:ea typeface="Times New Roman" panose="02020603050405020304" pitchFamily="18" charset="0"/>
                          <a:cs typeface="+mn-cs"/>
                        </a:rPr>
                        <a:t>1</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a:solidFill>
                        <a:srgbClr val="000000"/>
                      </a:solidFill>
                      <a:prstDash val="solid"/>
                    </a:lnB>
                    <a:solidFill>
                      <a:schemeClr val="lt1"/>
                    </a:solidFill>
                  </a:tcPr>
                </a:tc>
                <a:tc>
                  <a:txBody>
                    <a:bodyPr/>
                    <a:lstStyle/>
                    <a:p>
                      <a:pPr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3683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6670" marR="25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222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25</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lt1"/>
                    </a:solidFill>
                  </a:tcPr>
                </a:tc>
                <a:extLst>
                  <a:ext uri="{0D108BD9-81ED-4DB2-BD59-A6C34878D82A}">
                    <a16:rowId xmlns:a16="http://schemas.microsoft.com/office/drawing/2014/main" val="10007"/>
                  </a:ext>
                </a:extLst>
              </a:tr>
              <a:tr h="466500">
                <a:tc>
                  <a:txBody>
                    <a:bodyPr/>
                    <a:lstStyle/>
                    <a:p>
                      <a:pPr marL="18415" marR="635" algn="ctr">
                        <a:spcBef>
                          <a:spcPts val="660"/>
                        </a:spcBef>
                        <a:buNone/>
                      </a:pPr>
                      <a:r>
                        <a:rPr lang="en-US" sz="1000" b="0" strike="noStrike" kern="1200" spc="-1">
                          <a:solidFill>
                            <a:srgbClr val="FFFFFF"/>
                          </a:solidFill>
                          <a:latin typeface="Poppins SemiBold"/>
                          <a:ea typeface="Times New Roman" panose="02020603050405020304" pitchFamily="18" charset="0"/>
                          <a:cs typeface="+mn-cs"/>
                        </a:rPr>
                        <a:t>24AIMLPRJ801</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18415" marR="2540" algn="ctr">
                        <a:spcBef>
                          <a:spcPts val="660"/>
                        </a:spcBef>
                        <a:buNone/>
                      </a:pPr>
                      <a:r>
                        <a:rPr lang="en-US" sz="1000" b="0" strike="noStrike" kern="1200" spc="-1">
                          <a:solidFill>
                            <a:srgbClr val="FFFFFF"/>
                          </a:solidFill>
                          <a:latin typeface="Poppins SemiBold"/>
                          <a:ea typeface="Times New Roman" panose="02020603050405020304" pitchFamily="18" charset="0"/>
                          <a:cs typeface="+mn-cs"/>
                        </a:rPr>
                        <a:t>PRJ</a:t>
                      </a:r>
                      <a:endParaRPr lang="en-CA" sz="1000" b="0" strike="noStrike" kern="1200" spc="-1">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0320" marR="2540" algn="ctr">
                        <a:spcBef>
                          <a:spcPts val="660"/>
                        </a:spcBef>
                        <a:buNone/>
                      </a:pPr>
                      <a:r>
                        <a:rPr lang="en-US" sz="1000" b="0" strike="noStrike" kern="1200" spc="-1" dirty="0">
                          <a:solidFill>
                            <a:srgbClr val="FFFFFF"/>
                          </a:solidFill>
                          <a:latin typeface="Poppins SemiBold"/>
                          <a:ea typeface="Times New Roman" panose="02020603050405020304" pitchFamily="18" charset="0"/>
                          <a:cs typeface="+mn-cs"/>
                        </a:rPr>
                        <a:t>Major Project 2 / Internship - III</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a:solidFill>
                        <a:srgbClr val="FFFFFF"/>
                      </a:solidFill>
                      <a:prstDash val="solid"/>
                    </a:lnT>
                    <a:lnB w="18720">
                      <a:solidFill>
                        <a:srgbClr val="FFFFFF"/>
                      </a:solidFill>
                      <a:prstDash val="solid"/>
                    </a:lnB>
                    <a:solidFill>
                      <a:srgbClr val="073763"/>
                    </a:solidFill>
                  </a:tcPr>
                </a:tc>
                <a:tc>
                  <a:txBody>
                    <a:bodyPr/>
                    <a:lstStyle/>
                    <a:p>
                      <a:pPr marL="22860" marR="444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34290" marR="1714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29845" marR="10160" algn="ctr">
                        <a:spcBef>
                          <a:spcPts val="660"/>
                        </a:spcBef>
                        <a:buNone/>
                      </a:pPr>
                      <a:r>
                        <a:rPr lang="en-US" sz="1000" b="0" strike="noStrike" kern="1200" spc="-1" dirty="0">
                          <a:solidFill>
                            <a:schemeClr val="tx1"/>
                          </a:solidFill>
                          <a:latin typeface="Poppins SemiBold"/>
                          <a:ea typeface="Times New Roman" panose="02020603050405020304" pitchFamily="18" charset="0"/>
                          <a:cs typeface="+mn-cs"/>
                        </a:rPr>
                        <a:t>10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30480" marR="1079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34290" marR="15875"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34290" marR="12700" algn="ctr">
                        <a:spcBef>
                          <a:spcPts val="660"/>
                        </a:spcBef>
                        <a:buNone/>
                      </a:pPr>
                      <a:r>
                        <a:rPr lang="en-US" sz="1000" b="0" strike="noStrike" kern="1200" spc="-1">
                          <a:solidFill>
                            <a:schemeClr val="tx1"/>
                          </a:solidFill>
                          <a:latin typeface="Poppins SemiBold"/>
                          <a:ea typeface="Times New Roman" panose="02020603050405020304" pitchFamily="18" charset="0"/>
                          <a:cs typeface="+mn-cs"/>
                        </a:rPr>
                        <a:t>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23495" algn="ctr">
                        <a:spcBef>
                          <a:spcPts val="660"/>
                        </a:spcBef>
                        <a:buNone/>
                      </a:pPr>
                      <a:r>
                        <a:rPr lang="en-US" sz="1000" b="0" strike="noStrike" kern="1200" spc="-1" dirty="0">
                          <a:solidFill>
                            <a:schemeClr val="tx1"/>
                          </a:solidFill>
                          <a:latin typeface="Poppins SemiBold"/>
                          <a:ea typeface="Times New Roman" panose="02020603050405020304" pitchFamily="18" charset="0"/>
                          <a:cs typeface="+mn-cs"/>
                        </a:rPr>
                        <a:t>5</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31750" marR="15875" algn="ctr">
                        <a:spcBef>
                          <a:spcPts val="55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36830" marR="15875" algn="ctr">
                        <a:spcBef>
                          <a:spcPts val="55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26670" marR="2540" algn="ctr">
                        <a:spcBef>
                          <a:spcPts val="555"/>
                        </a:spcBef>
                        <a:buNone/>
                      </a:pPr>
                      <a:r>
                        <a:rPr lang="en-US" sz="1000" b="0" strike="noStrike" kern="1200" spc="-1">
                          <a:solidFill>
                            <a:schemeClr val="tx1"/>
                          </a:solidFill>
                          <a:latin typeface="Poppins SemiBold"/>
                          <a:ea typeface="Times New Roman" panose="02020603050405020304" pitchFamily="18" charset="0"/>
                          <a:cs typeface="+mn-cs"/>
                        </a:rPr>
                        <a:t>-</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24765" algn="ctr">
                        <a:spcBef>
                          <a:spcPts val="555"/>
                        </a:spcBef>
                        <a:buNone/>
                      </a:pPr>
                      <a:r>
                        <a:rPr lang="en-US" sz="1000" b="0" strike="noStrike" kern="1200" spc="-1">
                          <a:solidFill>
                            <a:schemeClr val="tx1"/>
                          </a:solidFill>
                          <a:latin typeface="Poppins SemiBold"/>
                          <a:ea typeface="Times New Roman" panose="02020603050405020304" pitchFamily="18" charset="0"/>
                          <a:cs typeface="+mn-cs"/>
                        </a:rPr>
                        <a:t>75</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27940" algn="ctr">
                        <a:spcBef>
                          <a:spcPts val="555"/>
                        </a:spcBef>
                        <a:buNone/>
                      </a:pPr>
                      <a:r>
                        <a:rPr lang="en-US" sz="1000" b="0" strike="noStrike" kern="1200" spc="-1" dirty="0">
                          <a:solidFill>
                            <a:schemeClr val="tx1"/>
                          </a:solidFill>
                          <a:latin typeface="Poppins SemiBold"/>
                          <a:ea typeface="Times New Roman" panose="02020603050405020304" pitchFamily="18" charset="0"/>
                          <a:cs typeface="+mn-cs"/>
                        </a:rPr>
                        <a:t>50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tc>
                  <a:txBody>
                    <a:bodyPr/>
                    <a:lstStyle/>
                    <a:p>
                      <a:pPr marL="27940" algn="ctr">
                        <a:spcBef>
                          <a:spcPts val="555"/>
                        </a:spcBef>
                        <a:buNone/>
                      </a:pPr>
                      <a:r>
                        <a:rPr lang="en-US" sz="1000" b="0" strike="noStrike" kern="1200" spc="-1" dirty="0">
                          <a:solidFill>
                            <a:schemeClr val="tx1"/>
                          </a:solidFill>
                          <a:latin typeface="Poppins SemiBold"/>
                          <a:ea typeface="Times New Roman" panose="02020603050405020304" pitchFamily="18" charset="0"/>
                          <a:cs typeface="+mn-cs"/>
                        </a:rPr>
                        <a:t>125</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a:solidFill>
                        <a:srgbClr val="000000"/>
                      </a:solidFill>
                      <a:prstDash val="solid"/>
                    </a:lnT>
                    <a:lnB w="1224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0008"/>
                  </a:ext>
                </a:extLst>
              </a:tr>
              <a:tr h="466500">
                <a:tc>
                  <a:txBody>
                    <a:bodyPr/>
                    <a:lstStyle/>
                    <a:p>
                      <a:pPr lvl="0" algn="ctr">
                        <a:buNone/>
                      </a:pPr>
                      <a:r>
                        <a:rPr lang="en-US" sz="1000" b="0" strike="noStrike" kern="1200" spc="-1" dirty="0">
                          <a:solidFill>
                            <a:srgbClr val="FFFFFF"/>
                          </a:solidFill>
                          <a:latin typeface="Poppins SemiBold"/>
                          <a:ea typeface="Times New Roman" panose="02020603050405020304" pitchFamily="18" charset="0"/>
                          <a:cs typeface="+mn-cs"/>
                        </a:rPr>
                        <a:t> </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lvl="0" algn="ctr">
                        <a:buNone/>
                      </a:pPr>
                      <a:r>
                        <a:rPr lang="en-US" sz="1000" b="0" strike="noStrike" kern="1200" spc="-1" dirty="0">
                          <a:solidFill>
                            <a:srgbClr val="FFFFFF"/>
                          </a:solidFill>
                          <a:latin typeface="Poppins SemiBold"/>
                          <a:ea typeface="Times New Roman" panose="02020603050405020304" pitchFamily="18" charset="0"/>
                          <a:cs typeface="+mn-cs"/>
                        </a:rPr>
                        <a:t> </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a:solidFill>
                        <a:srgbClr val="FFFFFF"/>
                      </a:solidFill>
                      <a:prstDash val="soli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marL="36830" lvl="0" algn="ctr">
                        <a:spcBef>
                          <a:spcPts val="275"/>
                        </a:spcBef>
                        <a:buNone/>
                      </a:pPr>
                      <a:r>
                        <a:rPr lang="en-US" sz="1000" b="0" strike="noStrike" kern="1200" spc="-1" dirty="0">
                          <a:solidFill>
                            <a:srgbClr val="FFFFFF"/>
                          </a:solidFill>
                          <a:latin typeface="Poppins SemiBold"/>
                          <a:ea typeface="Times New Roman" panose="02020603050405020304" pitchFamily="18" charset="0"/>
                          <a:cs typeface="+mn-cs"/>
                        </a:rPr>
                        <a:t>Total</a:t>
                      </a:r>
                      <a:endParaRPr lang="en-CA" sz="1000" b="0" strike="noStrike" kern="1200" spc="-1" dirty="0">
                        <a:solidFill>
                          <a:srgbClr val="FFFFFF"/>
                        </a:solidFill>
                        <a:latin typeface="Poppins SemiBold"/>
                        <a:ea typeface="Times New Roman" panose="02020603050405020304" pitchFamily="18" charset="0"/>
                        <a:cs typeface="+mn-cs"/>
                      </a:endParaRPr>
                    </a:p>
                  </a:txBody>
                  <a:tcPr marL="0" marR="0" marT="0" marB="0">
                    <a:lnL w="18720">
                      <a:solidFill>
                        <a:srgbClr val="FFFFFF"/>
                      </a:solidFill>
                      <a:prstDash val="solid"/>
                    </a:lnL>
                    <a:lnR w="1872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18720">
                      <a:solidFill>
                        <a:srgbClr val="FFFFFF"/>
                      </a:solidFill>
                      <a:prstDash val="solid"/>
                    </a:lnB>
                    <a:solidFill>
                      <a:srgbClr val="073763"/>
                    </a:solidFill>
                  </a:tcPr>
                </a:tc>
                <a:tc>
                  <a:txBody>
                    <a:bodyPr/>
                    <a:lstStyle/>
                    <a:p>
                      <a:pPr marL="22860" marR="5715"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12</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8720">
                      <a:solidFill>
                        <a:srgbClr val="FFFFFF"/>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4290" marR="14605"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9845" marR="10160"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16</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0480" marR="12065"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12</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4290" marR="13335"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4290" marR="12700"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9</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3495" algn="ctr">
                        <a:lnSpc>
                          <a:spcPts val="1250"/>
                        </a:lnSpc>
                        <a:spcBef>
                          <a:spcPts val="505"/>
                        </a:spcBef>
                        <a:buNone/>
                      </a:pPr>
                      <a:r>
                        <a:rPr lang="en-US" sz="1000" b="0" strike="noStrike" kern="1200" spc="-1" dirty="0">
                          <a:solidFill>
                            <a:schemeClr val="tx1"/>
                          </a:solidFill>
                          <a:latin typeface="Poppins SemiBold"/>
                          <a:ea typeface="Times New Roman" panose="02020603050405020304" pitchFamily="18" charset="0"/>
                          <a:cs typeface="+mn-cs"/>
                        </a:rPr>
                        <a:t>21</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048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80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cap="flat" cmpd="sng" algn="ctr">
                      <a:solidFill>
                        <a:srgbClr val="000000"/>
                      </a:solidFill>
                      <a:prstDash val="solid"/>
                      <a:round/>
                      <a:headEnd type="none" w="med" len="med"/>
                      <a:tailEnd type="none" w="med" len="me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39370" marR="1587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80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667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240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4765"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150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a:solidFill>
                            <a:schemeClr val="tx1"/>
                          </a:solidFill>
                          <a:latin typeface="Poppins SemiBold"/>
                          <a:ea typeface="Times New Roman" panose="02020603050405020304" pitchFamily="18" charset="0"/>
                          <a:cs typeface="+mn-cs"/>
                        </a:rPr>
                        <a:t>150</a:t>
                      </a:r>
                      <a:endParaRPr lang="en-CA" sz="1000" b="0" strike="noStrike" kern="1200" spc="-1">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tc>
                  <a:txBody>
                    <a:bodyPr/>
                    <a:lstStyle/>
                    <a:p>
                      <a:pPr marL="27940" algn="ctr">
                        <a:spcBef>
                          <a:spcPts val="565"/>
                        </a:spcBef>
                        <a:buNone/>
                      </a:pPr>
                      <a:r>
                        <a:rPr lang="en-US" sz="1000" b="0" strike="noStrike" kern="1200" spc="-1" dirty="0">
                          <a:solidFill>
                            <a:schemeClr val="tx1"/>
                          </a:solidFill>
                          <a:latin typeface="Poppins SemiBold"/>
                          <a:ea typeface="Times New Roman" panose="02020603050405020304" pitchFamily="18" charset="0"/>
                          <a:cs typeface="+mn-cs"/>
                        </a:rPr>
                        <a:t>700</a:t>
                      </a:r>
                      <a:endParaRPr lang="en-CA" sz="1000" b="0" strike="noStrike" kern="1200" spc="-1" dirty="0">
                        <a:solidFill>
                          <a:schemeClr val="tx1"/>
                        </a:solidFill>
                        <a:latin typeface="Poppins SemiBold"/>
                        <a:ea typeface="Times New Roman" panose="02020603050405020304" pitchFamily="18" charset="0"/>
                        <a:cs typeface="+mn-cs"/>
                      </a:endParaRPr>
                    </a:p>
                  </a:txBody>
                  <a:tcPr marL="0" marR="0" marT="0" marB="0">
                    <a:lnL w="12240">
                      <a:solidFill>
                        <a:srgbClr val="000000"/>
                      </a:solidFill>
                      <a:prstDash val="solid"/>
                    </a:lnL>
                    <a:lnR w="12240">
                      <a:solidFill>
                        <a:srgbClr val="000000"/>
                      </a:solidFill>
                      <a:prstDash val="solid"/>
                    </a:lnR>
                    <a:lnT w="12240" cap="flat" cmpd="sng" algn="ctr">
                      <a:solidFill>
                        <a:srgbClr val="000000"/>
                      </a:solidFill>
                      <a:prstDash val="solid"/>
                      <a:round/>
                      <a:headEnd type="none" w="med" len="med"/>
                      <a:tailEnd type="none" w="med" len="med"/>
                    </a:lnT>
                    <a:lnB w="12240">
                      <a:solidFill>
                        <a:srgbClr val="000000"/>
                      </a:solidFill>
                      <a:prstDash val="solid"/>
                    </a:lnB>
                    <a:solidFill>
                      <a:schemeClr val="lt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5780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1F27E-0206-0CDA-DCC8-17C8F98A49E9}"/>
            </a:ext>
          </a:extLst>
        </p:cNvPr>
        <p:cNvGrpSpPr/>
        <p:nvPr/>
      </p:nvGrpSpPr>
      <p:grpSpPr>
        <a:xfrm>
          <a:off x="0" y="0"/>
          <a:ext cx="0" cy="0"/>
          <a:chOff x="0" y="0"/>
          <a:chExt cx="0" cy="0"/>
        </a:xfrm>
      </p:grpSpPr>
      <p:sp>
        <p:nvSpPr>
          <p:cNvPr id="195" name="PlaceHolder 1">
            <a:extLst>
              <a:ext uri="{FF2B5EF4-FFF2-40B4-BE49-F238E27FC236}">
                <a16:creationId xmlns:a16="http://schemas.microsoft.com/office/drawing/2014/main" id="{ED3A72D0-1AF3-53BA-4357-654EACA0E973}"/>
              </a:ext>
            </a:extLst>
          </p:cNvPr>
          <p:cNvSpPr>
            <a:spLocks noGrp="1"/>
          </p:cNvSpPr>
          <p:nvPr>
            <p:ph type="sldNum" idx="4294967295"/>
          </p:nvPr>
        </p:nvSpPr>
        <p:spPr>
          <a:xfrm>
            <a:off x="8610480" y="6356520"/>
            <a:ext cx="2742840" cy="36468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IN" sz="1200" b="0" strike="noStrike" spc="-1">
                <a:solidFill>
                  <a:srgbClr val="888888"/>
                </a:solidFill>
                <a:latin typeface="Calibri"/>
                <a:ea typeface="Calibri"/>
              </a:defRPr>
            </a:lvl1pPr>
          </a:lstStyle>
          <a:p>
            <a:pPr indent="0" algn="r">
              <a:lnSpc>
                <a:spcPct val="100000"/>
              </a:lnSpc>
              <a:buNone/>
              <a:tabLst>
                <a:tab pos="0" algn="l"/>
              </a:tabLst>
            </a:pPr>
            <a:fld id="{8DBF03B1-AD83-4BCB-B7BC-C0E9818C7467}" type="slidenum">
              <a:rPr lang="en-IN" sz="1200" b="0" strike="noStrike" spc="-1">
                <a:solidFill>
                  <a:srgbClr val="888888"/>
                </a:solidFill>
                <a:latin typeface="Calibri"/>
                <a:ea typeface="Calibri"/>
              </a:rPr>
              <a:t>24</a:t>
            </a:fld>
            <a:endParaRPr lang="en-US" sz="1200" b="0" strike="noStrike" spc="-1">
              <a:solidFill>
                <a:srgbClr val="000000"/>
              </a:solidFill>
              <a:latin typeface="Times New Roman"/>
            </a:endParaRPr>
          </a:p>
        </p:txBody>
      </p:sp>
      <p:sp>
        <p:nvSpPr>
          <p:cNvPr id="196" name="PlaceHolder 2">
            <a:extLst>
              <a:ext uri="{FF2B5EF4-FFF2-40B4-BE49-F238E27FC236}">
                <a16:creationId xmlns:a16="http://schemas.microsoft.com/office/drawing/2014/main" id="{1F4AE747-A56B-2C5D-5B83-1D9F587E548F}"/>
              </a:ext>
            </a:extLst>
          </p:cNvPr>
          <p:cNvSpPr>
            <a:spLocks noGrp="1"/>
          </p:cNvSpPr>
          <p:nvPr>
            <p:ph type="title"/>
          </p:nvPr>
        </p:nvSpPr>
        <p:spPr>
          <a:xfrm>
            <a:off x="1680480" y="406080"/>
            <a:ext cx="9246240" cy="670320"/>
          </a:xfrm>
          <a:prstGeom prst="rect">
            <a:avLst/>
          </a:prstGeom>
          <a:noFill/>
          <a:ln w="0">
            <a:noFill/>
          </a:ln>
        </p:spPr>
        <p:txBody>
          <a:bodyPr lIns="91440" tIns="45720" rIns="91440" bIns="45720" anchor="ctr">
            <a:normAutofit fontScale="90000"/>
          </a:bodyPr>
          <a:lstStyle/>
          <a:p>
            <a:pPr indent="0" algn="ctr">
              <a:lnSpc>
                <a:spcPct val="90000"/>
              </a:lnSpc>
              <a:buNone/>
              <a:tabLst>
                <a:tab pos="0" algn="l"/>
              </a:tabLst>
            </a:pPr>
            <a:r>
              <a:rPr lang="en-IN" sz="3600" b="0" strike="noStrike" spc="-1">
                <a:solidFill>
                  <a:srgbClr val="073763"/>
                </a:solidFill>
                <a:latin typeface="Poppins ExtraBold"/>
                <a:ea typeface="Poppins ExtraBold"/>
              </a:rPr>
              <a:t>SCHEME FOR COMPUTER SCIENCE AND  ENGINEERING (DATA SCIENCE)</a:t>
            </a:r>
            <a:endParaRPr lang="en-US" sz="3600" b="0" strike="noStrike" spc="-1">
              <a:solidFill>
                <a:srgbClr val="000000"/>
              </a:solidFill>
              <a:latin typeface="Arial"/>
            </a:endParaRPr>
          </a:p>
        </p:txBody>
      </p:sp>
      <p:sp>
        <p:nvSpPr>
          <p:cNvPr id="197" name="Google Shape;427;g2e28872b20b_0_1175">
            <a:extLst>
              <a:ext uri="{FF2B5EF4-FFF2-40B4-BE49-F238E27FC236}">
                <a16:creationId xmlns:a16="http://schemas.microsoft.com/office/drawing/2014/main" id="{CA1C138F-3336-6CC7-CE4D-F9CFDEB84E6E}"/>
              </a:ext>
            </a:extLst>
          </p:cNvPr>
          <p:cNvSpPr/>
          <p:nvPr/>
        </p:nvSpPr>
        <p:spPr>
          <a:xfrm>
            <a:off x="2848440" y="1076400"/>
            <a:ext cx="6495120" cy="36468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gn="ctr">
              <a:lnSpc>
                <a:spcPct val="100000"/>
              </a:lnSpc>
              <a:tabLst>
                <a:tab pos="0" algn="l"/>
              </a:tabLst>
            </a:pPr>
            <a:r>
              <a:rPr lang="en-IN" sz="1800" b="1" strike="noStrike" spc="-1" dirty="0">
                <a:solidFill>
                  <a:srgbClr val="741B47"/>
                </a:solidFill>
                <a:latin typeface="Poppins"/>
                <a:ea typeface="Poppins"/>
              </a:rPr>
              <a:t>SEM VII SJCEM R- 24</a:t>
            </a:r>
            <a:r>
              <a:rPr lang="en-IN" b="1" spc="-1" dirty="0">
                <a:solidFill>
                  <a:srgbClr val="741B47"/>
                </a:solidFill>
                <a:latin typeface="Poppins"/>
                <a:ea typeface="Poppins"/>
              </a:rPr>
              <a:t>B</a:t>
            </a:r>
            <a:r>
              <a:rPr lang="en-IN" sz="1800" b="1" strike="noStrike" spc="-1" dirty="0">
                <a:solidFill>
                  <a:srgbClr val="741B47"/>
                </a:solidFill>
                <a:latin typeface="Poppins"/>
                <a:ea typeface="Poppins"/>
              </a:rPr>
              <a:t> </a:t>
            </a:r>
            <a:r>
              <a:rPr lang="en-IN" sz="1800" b="1" strike="noStrike" spc="-1" dirty="0">
                <a:solidFill>
                  <a:srgbClr val="FF0000"/>
                </a:solidFill>
                <a:latin typeface="Poppins"/>
                <a:ea typeface="Poppins"/>
              </a:rPr>
              <a:t>(FOR REFERENCE)</a:t>
            </a:r>
            <a:endParaRPr lang="en-US" sz="1800" b="0" strike="noStrike" spc="-1" dirty="0">
              <a:solidFill>
                <a:srgbClr val="000000"/>
              </a:solidFill>
              <a:latin typeface="Arial"/>
            </a:endParaRPr>
          </a:p>
        </p:txBody>
      </p:sp>
      <p:sp>
        <p:nvSpPr>
          <p:cNvPr id="199" name="PlaceHolder 3">
            <a:extLst>
              <a:ext uri="{FF2B5EF4-FFF2-40B4-BE49-F238E27FC236}">
                <a16:creationId xmlns:a16="http://schemas.microsoft.com/office/drawing/2014/main" id="{231986DD-CE19-8002-C257-3ECEE70A92C9}"/>
              </a:ext>
            </a:extLst>
          </p:cNvPr>
          <p:cNvSpPr>
            <a:spLocks noGrp="1"/>
          </p:cNvSpPr>
          <p:nvPr>
            <p:ph type="ftr" idx="4294967295"/>
          </p:nvPr>
        </p:nvSpPr>
        <p:spPr>
          <a:xfrm>
            <a:off x="4038480" y="6356520"/>
            <a:ext cx="4794120" cy="364680"/>
          </a:xfrm>
          <a:prstGeom prst="rect">
            <a:avLst/>
          </a:prstGeom>
          <a:noFill/>
          <a:ln w="0">
            <a:noFill/>
          </a:ln>
        </p:spPr>
        <p:txBody>
          <a:bodyPr lIns="91440" tIns="45720" rIns="91440" bIns="45720" anchor="ctr">
            <a:noAutofit/>
          </a:bodyPr>
          <a:lstStyle>
            <a:lvl1pPr indent="0" algn="ctr">
              <a:lnSpc>
                <a:spcPct val="100000"/>
              </a:lnSpc>
              <a:buNone/>
              <a:defRPr lang="en-US" sz="1200" b="0" strike="noStrike" spc="-1">
                <a:solidFill>
                  <a:srgbClr val="888888"/>
                </a:solidFill>
                <a:latin typeface="Calibri"/>
                <a:ea typeface="Calibri"/>
              </a:defRPr>
            </a:lvl1pPr>
          </a:lstStyle>
          <a:p>
            <a:pPr indent="0" algn="ctr">
              <a:lnSpc>
                <a:spcPct val="100000"/>
              </a:lnSpc>
              <a:buNone/>
            </a:pPr>
            <a:r>
              <a:rPr lang="en-US" sz="1200" b="0" strike="noStrike" spc="-1">
                <a:solidFill>
                  <a:srgbClr val="888888"/>
                </a:solidFill>
                <a:latin typeface="Calibri"/>
                <a:ea typeface="Calibri"/>
              </a:rPr>
              <a:t>BOS, COMPUTER SCIENCE AND ENGINEERING (DATA SCIENCE), SJCEM</a:t>
            </a:r>
            <a:endParaRPr lang="en-US" sz="1200" b="0" strike="noStrike" spc="-1">
              <a:solidFill>
                <a:srgbClr val="000000"/>
              </a:solidFill>
              <a:latin typeface="Times New Roman"/>
            </a:endParaRPr>
          </a:p>
        </p:txBody>
      </p:sp>
      <p:graphicFrame>
        <p:nvGraphicFramePr>
          <p:cNvPr id="6" name="Table 5">
            <a:extLst>
              <a:ext uri="{FF2B5EF4-FFF2-40B4-BE49-F238E27FC236}">
                <a16:creationId xmlns:a16="http://schemas.microsoft.com/office/drawing/2014/main" id="{F147C139-7BB8-C4C4-A623-8AFCB7C52CB2}"/>
              </a:ext>
            </a:extLst>
          </p:cNvPr>
          <p:cNvGraphicFramePr>
            <a:graphicFrameLocks noGrp="1"/>
          </p:cNvGraphicFramePr>
          <p:nvPr>
            <p:extLst/>
          </p:nvPr>
        </p:nvGraphicFramePr>
        <p:xfrm>
          <a:off x="625485" y="2031889"/>
          <a:ext cx="5351489" cy="2059147"/>
        </p:xfrm>
        <a:graphic>
          <a:graphicData uri="http://schemas.openxmlformats.org/drawingml/2006/table">
            <a:tbl>
              <a:tblPr firstRow="1" firstCol="1" lastRow="1" lastCol="1" bandRow="1" bandCol="1">
                <a:tableStyleId>{5C22544A-7EE6-4342-B048-85BDC9FD1C3A}</a:tableStyleId>
              </a:tblPr>
              <a:tblGrid>
                <a:gridCol w="929621">
                  <a:extLst>
                    <a:ext uri="{9D8B030D-6E8A-4147-A177-3AD203B41FA5}">
                      <a16:colId xmlns:a16="http://schemas.microsoft.com/office/drawing/2014/main" val="3199819051"/>
                    </a:ext>
                  </a:extLst>
                </a:gridCol>
                <a:gridCol w="996696">
                  <a:extLst>
                    <a:ext uri="{9D8B030D-6E8A-4147-A177-3AD203B41FA5}">
                      <a16:colId xmlns:a16="http://schemas.microsoft.com/office/drawing/2014/main" val="423723890"/>
                    </a:ext>
                  </a:extLst>
                </a:gridCol>
                <a:gridCol w="1140266">
                  <a:extLst>
                    <a:ext uri="{9D8B030D-6E8A-4147-A177-3AD203B41FA5}">
                      <a16:colId xmlns:a16="http://schemas.microsoft.com/office/drawing/2014/main" val="88104609"/>
                    </a:ext>
                  </a:extLst>
                </a:gridCol>
                <a:gridCol w="1142453">
                  <a:extLst>
                    <a:ext uri="{9D8B030D-6E8A-4147-A177-3AD203B41FA5}">
                      <a16:colId xmlns:a16="http://schemas.microsoft.com/office/drawing/2014/main" val="2282485734"/>
                    </a:ext>
                  </a:extLst>
                </a:gridCol>
                <a:gridCol w="1142453">
                  <a:extLst>
                    <a:ext uri="{9D8B030D-6E8A-4147-A177-3AD203B41FA5}">
                      <a16:colId xmlns:a16="http://schemas.microsoft.com/office/drawing/2014/main" val="580860095"/>
                    </a:ext>
                  </a:extLst>
                </a:gridCol>
              </a:tblGrid>
              <a:tr h="192044">
                <a:tc rowSpan="3">
                  <a:txBody>
                    <a:bodyPr/>
                    <a:lstStyle/>
                    <a:p>
                      <a:pPr>
                        <a:lnSpc>
                          <a:spcPct val="107000"/>
                        </a:lnSpc>
                        <a:buNone/>
                      </a:pPr>
                      <a:r>
                        <a:rPr lang="en-US" sz="1100" kern="100" dirty="0">
                          <a:effectLst/>
                        </a:rPr>
                        <a:t> </a:t>
                      </a:r>
                      <a:endParaRPr lang="en-CA" sz="1100" kern="100" dirty="0">
                        <a:effectLst/>
                      </a:endParaRPr>
                    </a:p>
                    <a:p>
                      <a:pPr>
                        <a:lnSpc>
                          <a:spcPct val="107000"/>
                        </a:lnSpc>
                        <a:spcBef>
                          <a:spcPts val="345"/>
                        </a:spcBef>
                        <a:buNone/>
                      </a:pPr>
                      <a:r>
                        <a:rPr lang="en-US" sz="1100" kern="100" dirty="0">
                          <a:effectLst/>
                        </a:rPr>
                        <a:t> </a:t>
                      </a:r>
                      <a:endParaRPr lang="en-CA" sz="1100" kern="100" dirty="0">
                        <a:effectLst/>
                      </a:endParaRPr>
                    </a:p>
                    <a:p>
                      <a:pPr marL="177165">
                        <a:lnSpc>
                          <a:spcPct val="107000"/>
                        </a:lnSpc>
                        <a:buNone/>
                      </a:pPr>
                      <a:r>
                        <a:rPr lang="en-US" sz="1100" kern="100" spc="-10" dirty="0">
                          <a:effectLst/>
                        </a:rPr>
                        <a:t>Semester</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2060"/>
                    </a:solidFill>
                  </a:tcPr>
                </a:tc>
                <a:tc gridSpan="4">
                  <a:txBody>
                    <a:bodyPr/>
                    <a:lstStyle/>
                    <a:p>
                      <a:pPr marL="3175" algn="ctr">
                        <a:lnSpc>
                          <a:spcPct val="107000"/>
                        </a:lnSpc>
                        <a:spcBef>
                          <a:spcPts val="10"/>
                        </a:spcBef>
                        <a:buNone/>
                      </a:pPr>
                      <a:r>
                        <a:rPr lang="en-US" sz="1100" kern="100" dirty="0">
                          <a:effectLst/>
                        </a:rPr>
                        <a:t>Department Level Open</a:t>
                      </a:r>
                      <a:r>
                        <a:rPr lang="en-US" sz="1100" kern="100" spc="35" dirty="0">
                          <a:effectLst/>
                        </a:rPr>
                        <a:t> </a:t>
                      </a:r>
                      <a:r>
                        <a:rPr lang="en-US" sz="1100" kern="100" dirty="0">
                          <a:effectLst/>
                        </a:rPr>
                        <a:t>Elective</a:t>
                      </a:r>
                      <a:r>
                        <a:rPr lang="en-US" sz="1100" kern="100" spc="380" dirty="0">
                          <a:effectLst/>
                        </a:rPr>
                        <a:t> </a:t>
                      </a:r>
                      <a:r>
                        <a:rPr lang="en-US" sz="1100" kern="100" spc="-50" dirty="0">
                          <a:effectLst/>
                        </a:rPr>
                        <a:t>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637271202"/>
                  </a:ext>
                </a:extLst>
              </a:tr>
              <a:tr h="240850">
                <a:tc v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Track 01</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a:solidFill>
                            <a:schemeClr val="tx1"/>
                          </a:solidFill>
                          <a:effectLst/>
                          <a:latin typeface="Poppins SemiBold" panose="00000700000000000000" pitchFamily="2" charset="0"/>
                          <a:ea typeface="+mn-ea"/>
                          <a:cs typeface="Poppins SemiBold" panose="00000700000000000000" pitchFamily="2" charset="0"/>
                        </a:rPr>
                        <a:t>Track 02</a:t>
                      </a:r>
                      <a:endParaRPr lang="en-CA" sz="1400" b="0" kern="10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2949700341"/>
                  </a:ext>
                </a:extLst>
              </a:tr>
              <a:tr h="390455">
                <a:tc v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Applications of AI</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tc gridSpan="2">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Quantum Computing</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2248794009"/>
                  </a:ext>
                </a:extLst>
              </a:tr>
              <a:tr h="1235798">
                <a:tc>
                  <a:txBody>
                    <a:bodyPr/>
                    <a:lstStyle/>
                    <a:p>
                      <a:pPr>
                        <a:lnSpc>
                          <a:spcPct val="107000"/>
                        </a:lnSpc>
                        <a:spcBef>
                          <a:spcPts val="100"/>
                        </a:spcBef>
                        <a:buNone/>
                      </a:pPr>
                      <a:r>
                        <a:rPr lang="en-US" sz="1100" kern="100" dirty="0">
                          <a:effectLst/>
                        </a:rPr>
                        <a:t> </a:t>
                      </a:r>
                      <a:endParaRPr lang="en-CA" sz="1100" kern="100" dirty="0">
                        <a:effectLst/>
                      </a:endParaRPr>
                    </a:p>
                    <a:p>
                      <a:pPr marL="254635">
                        <a:lnSpc>
                          <a:spcPct val="107000"/>
                        </a:lnSpc>
                        <a:buNone/>
                      </a:pPr>
                      <a:r>
                        <a:rPr lang="en-US" sz="1100" kern="100" dirty="0">
                          <a:effectLst/>
                        </a:rPr>
                        <a:t>Sem</a:t>
                      </a:r>
                      <a:r>
                        <a:rPr lang="en-US" sz="1100" kern="100" spc="25" dirty="0">
                          <a:effectLst/>
                        </a:rPr>
                        <a:t> </a:t>
                      </a:r>
                      <a:r>
                        <a:rPr lang="en-US" sz="1100" kern="100" spc="-60" dirty="0">
                          <a:effectLst/>
                        </a:rPr>
                        <a:t>VII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24CSDSPEC8011B</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AI for Financial &amp; Banking Application</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24CSDSPEC8012B</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Quantum Computing</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0775897"/>
                  </a:ext>
                </a:extLst>
              </a:tr>
            </a:tbl>
          </a:graphicData>
        </a:graphic>
      </p:graphicFrame>
      <p:graphicFrame>
        <p:nvGraphicFramePr>
          <p:cNvPr id="7" name="Table 6">
            <a:extLst>
              <a:ext uri="{FF2B5EF4-FFF2-40B4-BE49-F238E27FC236}">
                <a16:creationId xmlns:a16="http://schemas.microsoft.com/office/drawing/2014/main" id="{5C7C6EC4-4266-F186-CA6A-ED68CE609A3D}"/>
              </a:ext>
            </a:extLst>
          </p:cNvPr>
          <p:cNvGraphicFramePr>
            <a:graphicFrameLocks noGrp="1"/>
          </p:cNvGraphicFramePr>
          <p:nvPr>
            <p:extLst/>
          </p:nvPr>
        </p:nvGraphicFramePr>
        <p:xfrm>
          <a:off x="6095999" y="2050323"/>
          <a:ext cx="5806191" cy="963520"/>
        </p:xfrm>
        <a:graphic>
          <a:graphicData uri="http://schemas.openxmlformats.org/drawingml/2006/table">
            <a:tbl>
              <a:tblPr firstRow="1" firstCol="1" lastRow="1" lastCol="1" bandRow="1" bandCol="1">
                <a:tableStyleId>{5C22544A-7EE6-4342-B048-85BDC9FD1C3A}</a:tableStyleId>
              </a:tblPr>
              <a:tblGrid>
                <a:gridCol w="851653">
                  <a:extLst>
                    <a:ext uri="{9D8B030D-6E8A-4147-A177-3AD203B41FA5}">
                      <a16:colId xmlns:a16="http://schemas.microsoft.com/office/drawing/2014/main" val="2130765409"/>
                    </a:ext>
                  </a:extLst>
                </a:gridCol>
                <a:gridCol w="2475490">
                  <a:extLst>
                    <a:ext uri="{9D8B030D-6E8A-4147-A177-3AD203B41FA5}">
                      <a16:colId xmlns:a16="http://schemas.microsoft.com/office/drawing/2014/main" val="3126119910"/>
                    </a:ext>
                  </a:extLst>
                </a:gridCol>
                <a:gridCol w="2479048">
                  <a:extLst>
                    <a:ext uri="{9D8B030D-6E8A-4147-A177-3AD203B41FA5}">
                      <a16:colId xmlns:a16="http://schemas.microsoft.com/office/drawing/2014/main" val="1122030101"/>
                    </a:ext>
                  </a:extLst>
                </a:gridCol>
              </a:tblGrid>
              <a:tr h="212901">
                <a:tc rowSpan="3">
                  <a:txBody>
                    <a:bodyPr/>
                    <a:lstStyle/>
                    <a:p>
                      <a:pPr>
                        <a:lnSpc>
                          <a:spcPct val="107000"/>
                        </a:lnSpc>
                        <a:buNone/>
                      </a:pPr>
                      <a:r>
                        <a:rPr lang="en-US" sz="1100" kern="100" dirty="0">
                          <a:effectLst/>
                        </a:rPr>
                        <a:t> </a:t>
                      </a:r>
                      <a:endParaRPr lang="en-CA" sz="1100" kern="100" dirty="0">
                        <a:effectLst/>
                      </a:endParaRPr>
                    </a:p>
                    <a:p>
                      <a:pPr>
                        <a:lnSpc>
                          <a:spcPct val="107000"/>
                        </a:lnSpc>
                        <a:spcBef>
                          <a:spcPts val="310"/>
                        </a:spcBef>
                        <a:buNone/>
                      </a:pPr>
                      <a:r>
                        <a:rPr lang="en-US" sz="1100" kern="100" dirty="0">
                          <a:effectLst/>
                        </a:rPr>
                        <a:t> </a:t>
                      </a:r>
                      <a:endParaRPr lang="en-CA" sz="1100" kern="100" dirty="0">
                        <a:effectLst/>
                      </a:endParaRPr>
                    </a:p>
                    <a:p>
                      <a:pPr marL="177165">
                        <a:lnSpc>
                          <a:spcPct val="107000"/>
                        </a:lnSpc>
                        <a:buNone/>
                      </a:pPr>
                      <a:r>
                        <a:rPr lang="en-US" sz="1100" kern="100" spc="-10" dirty="0">
                          <a:effectLst/>
                        </a:rPr>
                        <a:t>Semester</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2060"/>
                    </a:solidFill>
                  </a:tcPr>
                </a:tc>
                <a:tc gridSpan="2">
                  <a:txBody>
                    <a:bodyPr/>
                    <a:lstStyle/>
                    <a:p>
                      <a:pPr marL="3175" marR="1270" algn="ctr">
                        <a:lnSpc>
                          <a:spcPct val="107000"/>
                        </a:lnSpc>
                        <a:spcBef>
                          <a:spcPts val="10"/>
                        </a:spcBef>
                        <a:buNone/>
                      </a:pPr>
                      <a:r>
                        <a:rPr lang="en-US" sz="1100" kern="100" dirty="0">
                          <a:effectLst/>
                        </a:rPr>
                        <a:t>Department Level Open</a:t>
                      </a:r>
                      <a:r>
                        <a:rPr lang="en-US" sz="1100" kern="100" spc="60" dirty="0">
                          <a:effectLst/>
                        </a:rPr>
                        <a:t> </a:t>
                      </a:r>
                      <a:r>
                        <a:rPr lang="en-US" sz="1100" kern="100" dirty="0">
                          <a:effectLst/>
                        </a:rPr>
                        <a:t>Elective</a:t>
                      </a:r>
                      <a:r>
                        <a:rPr lang="en-US" sz="1100" kern="100" spc="75" dirty="0">
                          <a:effectLst/>
                        </a:rPr>
                        <a:t> </a:t>
                      </a:r>
                      <a:r>
                        <a:rPr lang="en-US" sz="1100" kern="100" spc="-25" dirty="0">
                          <a:effectLst/>
                        </a:rPr>
                        <a:t>II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tc hMerge="1">
                  <a:txBody>
                    <a:bodyPr/>
                    <a:lstStyle/>
                    <a:p>
                      <a:endParaRPr lang="en-CA"/>
                    </a:p>
                  </a:txBody>
                  <a:tcPr/>
                </a:tc>
                <a:extLst>
                  <a:ext uri="{0D108BD9-81ED-4DB2-BD59-A6C34878D82A}">
                    <a16:rowId xmlns:a16="http://schemas.microsoft.com/office/drawing/2014/main" val="4279468405"/>
                  </a:ext>
                </a:extLst>
              </a:tr>
              <a:tr h="247505">
                <a:tc vMerge="1">
                  <a:txBody>
                    <a:bodyPr/>
                    <a:lstStyle/>
                    <a:p>
                      <a:endParaRPr lang="en-CA"/>
                    </a:p>
                  </a:txBody>
                  <a:tcPr/>
                </a:tc>
                <a:tc>
                  <a:txBody>
                    <a:bodyPr/>
                    <a:lstStyle/>
                    <a:p>
                      <a:pPr marL="5715" algn="l">
                        <a:lnSpc>
                          <a:spcPct val="107000"/>
                        </a:lnSpc>
                        <a:spcBef>
                          <a:spcPts val="43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                        Track</a:t>
                      </a:r>
                      <a:r>
                        <a:rPr lang="en-US" sz="1400" b="0" kern="100" spc="55" dirty="0">
                          <a:solidFill>
                            <a:schemeClr val="tx1"/>
                          </a:solidFill>
                          <a:effectLst/>
                          <a:latin typeface="Poppins SemiBold" panose="00000700000000000000" pitchFamily="2" charset="0"/>
                          <a:cs typeface="Poppins SemiBold" panose="00000700000000000000" pitchFamily="2" charset="0"/>
                        </a:rPr>
                        <a:t> </a:t>
                      </a:r>
                      <a:r>
                        <a:rPr lang="en-US" sz="1400" b="0" kern="100" spc="-25" dirty="0">
                          <a:solidFill>
                            <a:schemeClr val="tx1"/>
                          </a:solidFill>
                          <a:effectLst/>
                          <a:latin typeface="Poppins SemiBold" panose="00000700000000000000" pitchFamily="2" charset="0"/>
                          <a:cs typeface="Poppins SemiBold" panose="00000700000000000000" pitchFamily="2" charset="0"/>
                        </a:rPr>
                        <a:t>03</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985" algn="l">
                        <a:lnSpc>
                          <a:spcPct val="107000"/>
                        </a:lnSpc>
                        <a:spcBef>
                          <a:spcPts val="43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                          Track</a:t>
                      </a:r>
                      <a:r>
                        <a:rPr lang="en-US" sz="1400" b="0" kern="100" spc="55" dirty="0">
                          <a:solidFill>
                            <a:schemeClr val="tx1"/>
                          </a:solidFill>
                          <a:effectLst/>
                          <a:latin typeface="Poppins SemiBold" panose="00000700000000000000" pitchFamily="2" charset="0"/>
                          <a:cs typeface="Poppins SemiBold" panose="00000700000000000000" pitchFamily="2" charset="0"/>
                        </a:rPr>
                        <a:t> </a:t>
                      </a:r>
                      <a:r>
                        <a:rPr lang="en-US" sz="1400" b="0" kern="100" spc="-25" dirty="0">
                          <a:solidFill>
                            <a:schemeClr val="tx1"/>
                          </a:solidFill>
                          <a:effectLst/>
                          <a:latin typeface="Poppins SemiBold" panose="00000700000000000000" pitchFamily="2" charset="0"/>
                          <a:cs typeface="Poppins SemiBold" panose="00000700000000000000" pitchFamily="2" charset="0"/>
                        </a:rPr>
                        <a:t>04</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266907"/>
                  </a:ext>
                </a:extLst>
              </a:tr>
              <a:tr h="503114">
                <a:tc vMerge="1">
                  <a:txBody>
                    <a:bodyPr/>
                    <a:lstStyle/>
                    <a:p>
                      <a:endParaRPr lang="en-CA"/>
                    </a:p>
                  </a:txBody>
                  <a:tcPr/>
                </a:tc>
                <a:tc>
                  <a:txBody>
                    <a:bodyPr/>
                    <a:lstStyle/>
                    <a:p>
                      <a:pPr marL="467360" algn="l">
                        <a:lnSpc>
                          <a:spcPct val="107000"/>
                        </a:lnSpc>
                        <a:spcBef>
                          <a:spcPts val="760"/>
                        </a:spcBef>
                        <a:buNone/>
                      </a:pPr>
                      <a:r>
                        <a:rPr lang="en-US" sz="1400" b="0" kern="100" spc="-10" dirty="0">
                          <a:solidFill>
                            <a:schemeClr val="tx1"/>
                          </a:solidFill>
                          <a:effectLst/>
                          <a:latin typeface="Poppins SemiBold" panose="00000700000000000000" pitchFamily="2" charset="0"/>
                          <a:cs typeface="Poppins SemiBold" panose="00000700000000000000" pitchFamily="2" charset="0"/>
                        </a:rPr>
                        <a:t>Intelligence Systems</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05815" algn="l">
                        <a:lnSpc>
                          <a:spcPct val="107000"/>
                        </a:lnSpc>
                        <a:spcBef>
                          <a:spcPts val="760"/>
                        </a:spcBef>
                        <a:buNone/>
                      </a:pPr>
                      <a:r>
                        <a:rPr lang="en-US" sz="1400" b="0" kern="100" dirty="0">
                          <a:solidFill>
                            <a:schemeClr val="tx1"/>
                          </a:solidFill>
                          <a:effectLst/>
                          <a:latin typeface="Poppins SemiBold" panose="00000700000000000000" pitchFamily="2" charset="0"/>
                          <a:cs typeface="Poppins SemiBold" panose="00000700000000000000" pitchFamily="2" charset="0"/>
                        </a:rPr>
                        <a:t>Social Media Analytics</a:t>
                      </a:r>
                      <a:endParaRPr lang="en-CA" sz="1400" b="0" kern="1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0835270"/>
                  </a:ext>
                </a:extLst>
              </a:tr>
            </a:tbl>
          </a:graphicData>
        </a:graphic>
      </p:graphicFrame>
      <p:sp>
        <p:nvSpPr>
          <p:cNvPr id="8" name="Rectangle 2">
            <a:extLst>
              <a:ext uri="{FF2B5EF4-FFF2-40B4-BE49-F238E27FC236}">
                <a16:creationId xmlns:a16="http://schemas.microsoft.com/office/drawing/2014/main" id="{A1D8FB72-C515-FC9A-9AB8-51CD7CEF04D0}"/>
              </a:ext>
            </a:extLst>
          </p:cNvPr>
          <p:cNvSpPr>
            <a:spLocks noChangeArrowheads="1"/>
          </p:cNvSpPr>
          <p:nvPr/>
        </p:nvSpPr>
        <p:spPr bwMode="auto">
          <a:xfrm>
            <a:off x="554636" y="1456667"/>
            <a:ext cx="10372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CA" altLang="en-US" sz="1200" b="1" dirty="0">
                <a:latin typeface="Poppins SemiBold" panose="00000700000000000000" pitchFamily="2" charset="0"/>
                <a:ea typeface="Calibri" panose="020F0502020204030204" pitchFamily="34" charset="0"/>
                <a:cs typeface="Poppins SemiBold" panose="00000700000000000000" pitchFamily="2" charset="0"/>
              </a:rPr>
              <a:t>Department Level Open</a:t>
            </a:r>
            <a:r>
              <a:rPr kumimoji="0" lang="en-CA" altLang="en-US" sz="1200" b="1" i="0" u="none" strike="noStrike" cap="none" normalizeH="0" baseline="0" dirty="0">
                <a:ln>
                  <a:noFill/>
                </a:ln>
                <a:solidFill>
                  <a:schemeClr val="tx1"/>
                </a:solidFill>
                <a:effectLst/>
                <a:latin typeface="Poppins SemiBold" panose="00000700000000000000" pitchFamily="2" charset="0"/>
                <a:ea typeface="Calibri" panose="020F0502020204030204" pitchFamily="34" charset="0"/>
                <a:cs typeface="Poppins SemiBold" panose="00000700000000000000" pitchFamily="2" charset="0"/>
              </a:rPr>
              <a:t> Electives Courses</a:t>
            </a:r>
            <a:endParaRPr kumimoji="0" lang="en-CA" altLang="en-US" sz="1200" b="0" i="0" u="none" strike="noStrike" cap="none" normalizeH="0" baseline="0" dirty="0">
              <a:ln>
                <a:noFill/>
              </a:ln>
              <a:solidFill>
                <a:schemeClr val="tx1"/>
              </a:solidFill>
              <a:effectLst/>
              <a:latin typeface="Poppins SemiBold" panose="00000700000000000000" pitchFamily="2" charset="0"/>
              <a:cs typeface="Poppins SemiBold" panose="000007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200" b="0" i="0" u="none" strike="noStrike" cap="none" normalizeH="0" baseline="0" dirty="0">
              <a:ln>
                <a:noFill/>
              </a:ln>
              <a:solidFill>
                <a:schemeClr val="tx1"/>
              </a:solidFill>
              <a:effectLst/>
              <a:latin typeface="Poppins SemiBold" panose="00000700000000000000" pitchFamily="2" charset="0"/>
              <a:cs typeface="Poppins SemiBold" panose="00000700000000000000" pitchFamily="2" charset="0"/>
            </a:endParaRPr>
          </a:p>
        </p:txBody>
      </p:sp>
      <p:sp>
        <p:nvSpPr>
          <p:cNvPr id="9" name="Rectangle 2">
            <a:extLst>
              <a:ext uri="{FF2B5EF4-FFF2-40B4-BE49-F238E27FC236}">
                <a16:creationId xmlns:a16="http://schemas.microsoft.com/office/drawing/2014/main" id="{7B2AC579-4848-A6C8-7C82-0E50240E9D77}"/>
              </a:ext>
            </a:extLst>
          </p:cNvPr>
          <p:cNvSpPr>
            <a:spLocks noChangeArrowheads="1"/>
          </p:cNvSpPr>
          <p:nvPr/>
        </p:nvSpPr>
        <p:spPr bwMode="auto">
          <a:xfrm>
            <a:off x="625485" y="4223027"/>
            <a:ext cx="10372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200" b="1" i="0" u="none" strike="noStrike" kern="100" cap="none" normalizeH="0" baseline="0" dirty="0">
                <a:ln>
                  <a:noFill/>
                </a:ln>
                <a:solidFill>
                  <a:schemeClr val="tx1"/>
                </a:solidFill>
                <a:effectLst/>
                <a:latin typeface="Poppins SemiBold" panose="00000700000000000000" pitchFamily="2" charset="0"/>
                <a:ea typeface="Calibri" panose="020F0502020204030204" pitchFamily="34" charset="0"/>
                <a:cs typeface="Poppins SemiBold" panose="00000700000000000000" pitchFamily="2" charset="0"/>
              </a:rPr>
              <a:t>Institute Level Open </a:t>
            </a:r>
            <a:r>
              <a:rPr kumimoji="0" lang="en-CA" altLang="en-US" sz="1200" b="1" i="0" u="none" strike="noStrike" cap="none" normalizeH="0" baseline="0" dirty="0">
                <a:ln>
                  <a:noFill/>
                </a:ln>
                <a:solidFill>
                  <a:schemeClr val="tx1"/>
                </a:solidFill>
                <a:effectLst/>
                <a:latin typeface="Poppins SemiBold" panose="00000700000000000000" pitchFamily="2" charset="0"/>
                <a:ea typeface="Calibri" panose="020F0502020204030204" pitchFamily="34" charset="0"/>
                <a:cs typeface="Poppins SemiBold" panose="00000700000000000000" pitchFamily="2" charset="0"/>
              </a:rPr>
              <a:t>Elective Courses</a:t>
            </a:r>
            <a:endParaRPr kumimoji="0" lang="en-CA" altLang="en-US" sz="1200" b="0" i="0" u="none" strike="noStrike" cap="none" normalizeH="0" baseline="0" dirty="0">
              <a:ln>
                <a:noFill/>
              </a:ln>
              <a:solidFill>
                <a:schemeClr val="tx1"/>
              </a:solidFill>
              <a:effectLst/>
              <a:latin typeface="Poppins SemiBold" panose="00000700000000000000" pitchFamily="2" charset="0"/>
              <a:cs typeface="Poppins SemiBold" panose="00000700000000000000" pitchFamily="2" charset="0"/>
            </a:endParaRPr>
          </a:p>
        </p:txBody>
      </p:sp>
      <p:graphicFrame>
        <p:nvGraphicFramePr>
          <p:cNvPr id="10" name="Table 9">
            <a:extLst>
              <a:ext uri="{FF2B5EF4-FFF2-40B4-BE49-F238E27FC236}">
                <a16:creationId xmlns:a16="http://schemas.microsoft.com/office/drawing/2014/main" id="{077BA6F9-CE0B-BA94-7749-4D9B63A6E10B}"/>
              </a:ext>
            </a:extLst>
          </p:cNvPr>
          <p:cNvGraphicFramePr>
            <a:graphicFrameLocks noGrp="1"/>
          </p:cNvGraphicFramePr>
          <p:nvPr>
            <p:extLst/>
          </p:nvPr>
        </p:nvGraphicFramePr>
        <p:xfrm>
          <a:off x="674443" y="4601961"/>
          <a:ext cx="6200775" cy="935355"/>
        </p:xfrm>
        <a:graphic>
          <a:graphicData uri="http://schemas.openxmlformats.org/drawingml/2006/table">
            <a:tbl>
              <a:tblPr firstRow="1" firstCol="1" lastRow="1" lastCol="1" bandRow="1" bandCol="1">
                <a:tableStyleId>{5C22544A-7EE6-4342-B048-85BDC9FD1C3A}</a:tableStyleId>
              </a:tblPr>
              <a:tblGrid>
                <a:gridCol w="1528132">
                  <a:extLst>
                    <a:ext uri="{9D8B030D-6E8A-4147-A177-3AD203B41FA5}">
                      <a16:colId xmlns:a16="http://schemas.microsoft.com/office/drawing/2014/main" val="276954221"/>
                    </a:ext>
                  </a:extLst>
                </a:gridCol>
                <a:gridCol w="1347829">
                  <a:extLst>
                    <a:ext uri="{9D8B030D-6E8A-4147-A177-3AD203B41FA5}">
                      <a16:colId xmlns:a16="http://schemas.microsoft.com/office/drawing/2014/main" val="2300666545"/>
                    </a:ext>
                  </a:extLst>
                </a:gridCol>
                <a:gridCol w="3324814">
                  <a:extLst>
                    <a:ext uri="{9D8B030D-6E8A-4147-A177-3AD203B41FA5}">
                      <a16:colId xmlns:a16="http://schemas.microsoft.com/office/drawing/2014/main" val="2864256070"/>
                    </a:ext>
                  </a:extLst>
                </a:gridCol>
              </a:tblGrid>
              <a:tr h="343535">
                <a:tc>
                  <a:txBody>
                    <a:bodyPr/>
                    <a:lstStyle/>
                    <a:p>
                      <a:pPr marL="6985" algn="ctr">
                        <a:spcBef>
                          <a:spcPts val="600"/>
                        </a:spcBef>
                        <a:buNone/>
                      </a:pPr>
                      <a:r>
                        <a:rPr lang="en-US" sz="1300" spc="-10" dirty="0">
                          <a:effectLst/>
                        </a:rPr>
                        <a:t>Track</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rgbClr val="002060"/>
                    </a:solidFill>
                  </a:tcPr>
                </a:tc>
                <a:tc>
                  <a:txBody>
                    <a:bodyPr/>
                    <a:lstStyle/>
                    <a:p>
                      <a:pPr marL="8890" marR="1905" algn="ctr">
                        <a:spcBef>
                          <a:spcPts val="600"/>
                        </a:spcBef>
                        <a:buNone/>
                      </a:pPr>
                      <a:r>
                        <a:rPr lang="en-US" sz="1300" dirty="0">
                          <a:effectLst/>
                        </a:rPr>
                        <a:t>Course</a:t>
                      </a:r>
                      <a:r>
                        <a:rPr lang="en-US" sz="1300" spc="20" dirty="0">
                          <a:effectLst/>
                        </a:rPr>
                        <a:t> </a:t>
                      </a:r>
                      <a:r>
                        <a:rPr lang="en-US" sz="1300" spc="-20" dirty="0">
                          <a:effectLst/>
                        </a:rPr>
                        <a:t>Code</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tc>
                  <a:txBody>
                    <a:bodyPr/>
                    <a:lstStyle/>
                    <a:p>
                      <a:pPr marL="3810" algn="ctr">
                        <a:spcBef>
                          <a:spcPts val="600"/>
                        </a:spcBef>
                        <a:buNone/>
                      </a:pPr>
                      <a:r>
                        <a:rPr lang="en-US" sz="1300" dirty="0">
                          <a:effectLst/>
                        </a:rPr>
                        <a:t>Course</a:t>
                      </a:r>
                      <a:r>
                        <a:rPr lang="en-US" sz="1300" spc="20" dirty="0">
                          <a:effectLst/>
                        </a:rPr>
                        <a:t> </a:t>
                      </a:r>
                      <a:r>
                        <a:rPr lang="en-US" sz="1300" spc="-20" dirty="0">
                          <a:effectLst/>
                        </a:rPr>
                        <a:t>Name</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262350580"/>
                  </a:ext>
                </a:extLst>
              </a:tr>
              <a:tr h="296545">
                <a:tc>
                  <a:txBody>
                    <a:bodyPr/>
                    <a:lstStyle/>
                    <a:p>
                      <a:pPr marL="64135">
                        <a:spcBef>
                          <a:spcPts val="510"/>
                        </a:spcBef>
                        <a:buNone/>
                      </a:pPr>
                      <a:r>
                        <a:rPr lang="en-US" sz="1100" spc="-10" dirty="0">
                          <a:effectLst/>
                          <a:latin typeface="Times New Roman" panose="02020603050405020304" pitchFamily="18" charset="0"/>
                          <a:ea typeface="Times New Roman" panose="02020603050405020304" pitchFamily="18" charset="0"/>
                          <a:cs typeface="Times New Roman" panose="02020603050405020304" pitchFamily="18" charset="0"/>
                        </a:rPr>
                        <a:t>TRACK 1</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8890" algn="ctr">
                        <a:spcBef>
                          <a:spcPts val="510"/>
                        </a:spcBef>
                        <a:buNone/>
                      </a:pPr>
                      <a:r>
                        <a:rPr lang="en-US" sz="1400" spc="-10" dirty="0">
                          <a:solidFill>
                            <a:schemeClr val="tx1"/>
                          </a:solidFill>
                          <a:effectLst/>
                          <a:latin typeface="Poppins SemiBold" panose="00000700000000000000" pitchFamily="2" charset="0"/>
                          <a:cs typeface="Poppins SemiBold" panose="00000700000000000000" pitchFamily="2" charset="0"/>
                        </a:rPr>
                        <a:t>24ILOC8021B</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135">
                        <a:spcBef>
                          <a:spcPts val="510"/>
                        </a:spcBef>
                        <a:buNone/>
                      </a:pPr>
                      <a:r>
                        <a:rPr lang="en-US" sz="1400" dirty="0">
                          <a:solidFill>
                            <a:schemeClr val="tx1"/>
                          </a:solidFill>
                          <a:effectLst/>
                          <a:latin typeface="Poppins SemiBold" panose="00000700000000000000" pitchFamily="2" charset="0"/>
                          <a:cs typeface="Poppins SemiBold" panose="00000700000000000000" pitchFamily="2" charset="0"/>
                        </a:rPr>
                        <a:t>Project Management</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483592"/>
                  </a:ext>
                </a:extLst>
              </a:tr>
              <a:tr h="295275">
                <a:tc>
                  <a:txBody>
                    <a:bodyPr/>
                    <a:lstStyle/>
                    <a:p>
                      <a:pPr marL="64135">
                        <a:spcBef>
                          <a:spcPts val="510"/>
                        </a:spcBef>
                        <a:buNone/>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TRACK II</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8890" algn="ctr">
                        <a:spcBef>
                          <a:spcPts val="510"/>
                        </a:spcBef>
                        <a:buNone/>
                      </a:pPr>
                      <a:r>
                        <a:rPr lang="en-US" sz="1400" spc="-10" dirty="0">
                          <a:solidFill>
                            <a:schemeClr val="tx1"/>
                          </a:solidFill>
                          <a:effectLst/>
                          <a:latin typeface="Poppins SemiBold" panose="00000700000000000000" pitchFamily="2" charset="0"/>
                          <a:cs typeface="Poppins SemiBold" panose="00000700000000000000" pitchFamily="2" charset="0"/>
                        </a:rPr>
                        <a:t>24ILOC8022B</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135">
                        <a:spcBef>
                          <a:spcPts val="510"/>
                        </a:spcBef>
                        <a:buNone/>
                      </a:pPr>
                      <a:r>
                        <a:rPr lang="en-US" sz="1400" dirty="0">
                          <a:solidFill>
                            <a:schemeClr val="tx1"/>
                          </a:solidFill>
                          <a:effectLst/>
                          <a:latin typeface="Poppins SemiBold" panose="00000700000000000000" pitchFamily="2" charset="0"/>
                          <a:cs typeface="Poppins SemiBold" panose="00000700000000000000" pitchFamily="2" charset="0"/>
                        </a:rPr>
                        <a:t>Finance Management</a:t>
                      </a:r>
                      <a:endParaRPr lang="en-CA" sz="1400" dirty="0">
                        <a:solidFill>
                          <a:schemeClr val="tx1"/>
                        </a:solidFill>
                        <a:effectLst/>
                        <a:latin typeface="Poppins SemiBold" panose="00000700000000000000" pitchFamily="2" charset="0"/>
                        <a:ea typeface="Times New Roman" panose="02020603050405020304" pitchFamily="18" charset="0"/>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7556"/>
                  </a:ext>
                </a:extLst>
              </a:tr>
            </a:tbl>
          </a:graphicData>
        </a:graphic>
      </p:graphicFrame>
      <p:graphicFrame>
        <p:nvGraphicFramePr>
          <p:cNvPr id="2" name="Table 1">
            <a:extLst>
              <a:ext uri="{FF2B5EF4-FFF2-40B4-BE49-F238E27FC236}">
                <a16:creationId xmlns:a16="http://schemas.microsoft.com/office/drawing/2014/main" id="{3F2F2D3F-0BE4-190E-F332-9A8AC8BD7F21}"/>
              </a:ext>
            </a:extLst>
          </p:cNvPr>
          <p:cNvGraphicFramePr>
            <a:graphicFrameLocks noGrp="1"/>
          </p:cNvGraphicFramePr>
          <p:nvPr>
            <p:extLst/>
          </p:nvPr>
        </p:nvGraphicFramePr>
        <p:xfrm>
          <a:off x="6095999" y="3013843"/>
          <a:ext cx="5806190" cy="1235798"/>
        </p:xfrm>
        <a:graphic>
          <a:graphicData uri="http://schemas.openxmlformats.org/drawingml/2006/table">
            <a:tbl>
              <a:tblPr firstRow="1" firstCol="1" lastRow="1" lastCol="1" bandRow="1" bandCol="1">
                <a:tableStyleId>{5C22544A-7EE6-4342-B048-85BDC9FD1C3A}</a:tableStyleId>
              </a:tblPr>
              <a:tblGrid>
                <a:gridCol w="948725">
                  <a:extLst>
                    <a:ext uri="{9D8B030D-6E8A-4147-A177-3AD203B41FA5}">
                      <a16:colId xmlns:a16="http://schemas.microsoft.com/office/drawing/2014/main" val="1181899879"/>
                    </a:ext>
                  </a:extLst>
                </a:gridCol>
                <a:gridCol w="1141266">
                  <a:extLst>
                    <a:ext uri="{9D8B030D-6E8A-4147-A177-3AD203B41FA5}">
                      <a16:colId xmlns:a16="http://schemas.microsoft.com/office/drawing/2014/main" val="3099972839"/>
                    </a:ext>
                  </a:extLst>
                </a:gridCol>
                <a:gridCol w="1237151">
                  <a:extLst>
                    <a:ext uri="{9D8B030D-6E8A-4147-A177-3AD203B41FA5}">
                      <a16:colId xmlns:a16="http://schemas.microsoft.com/office/drawing/2014/main" val="1281373046"/>
                    </a:ext>
                  </a:extLst>
                </a:gridCol>
                <a:gridCol w="1239524">
                  <a:extLst>
                    <a:ext uri="{9D8B030D-6E8A-4147-A177-3AD203B41FA5}">
                      <a16:colId xmlns:a16="http://schemas.microsoft.com/office/drawing/2014/main" val="2626746356"/>
                    </a:ext>
                  </a:extLst>
                </a:gridCol>
                <a:gridCol w="1239524">
                  <a:extLst>
                    <a:ext uri="{9D8B030D-6E8A-4147-A177-3AD203B41FA5}">
                      <a16:colId xmlns:a16="http://schemas.microsoft.com/office/drawing/2014/main" val="3270276791"/>
                    </a:ext>
                  </a:extLst>
                </a:gridCol>
              </a:tblGrid>
              <a:tr h="1235798">
                <a:tc>
                  <a:txBody>
                    <a:bodyPr/>
                    <a:lstStyle/>
                    <a:p>
                      <a:pPr>
                        <a:lnSpc>
                          <a:spcPct val="107000"/>
                        </a:lnSpc>
                        <a:spcBef>
                          <a:spcPts val="100"/>
                        </a:spcBef>
                        <a:buNone/>
                      </a:pPr>
                      <a:r>
                        <a:rPr lang="en-US" sz="1100" kern="100" dirty="0">
                          <a:effectLst/>
                        </a:rPr>
                        <a:t> </a:t>
                      </a:r>
                      <a:endParaRPr lang="en-CA" sz="1100" kern="100" dirty="0">
                        <a:effectLst/>
                      </a:endParaRPr>
                    </a:p>
                    <a:p>
                      <a:pPr marL="254635">
                        <a:lnSpc>
                          <a:spcPct val="107000"/>
                        </a:lnSpc>
                        <a:buNone/>
                      </a:pPr>
                      <a:r>
                        <a:rPr lang="en-US" sz="1100" kern="100" dirty="0">
                          <a:effectLst/>
                        </a:rPr>
                        <a:t>Sem</a:t>
                      </a:r>
                      <a:r>
                        <a:rPr lang="en-US" sz="1100" kern="100" spc="25" dirty="0">
                          <a:effectLst/>
                        </a:rPr>
                        <a:t> </a:t>
                      </a:r>
                      <a:r>
                        <a:rPr lang="en-US" sz="1100" kern="100" spc="-60" dirty="0">
                          <a:effectLst/>
                        </a:rPr>
                        <a:t>VII</a:t>
                      </a:r>
                      <a:endParaRPr lang="en-CA" sz="11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solidFill>
                      <a:srgbClr val="002060"/>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24CSDSPEC8021B</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endParaRPr lang="en-US"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Graph Data Science</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24CSDSPEC8022B</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 </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p>
                      <a:pPr marL="5715" algn="ctr" defTabSz="914400" rtl="0" eaLnBrk="1" latinLnBrk="0" hangingPunct="1">
                        <a:lnSpc>
                          <a:spcPct val="107000"/>
                        </a:lnSpc>
                        <a:spcBef>
                          <a:spcPts val="430"/>
                        </a:spcBef>
                        <a:buNone/>
                      </a:pPr>
                      <a:r>
                        <a:rPr lang="en-US" sz="1400" b="0" kern="100" dirty="0">
                          <a:solidFill>
                            <a:schemeClr val="tx1"/>
                          </a:solidFill>
                          <a:effectLst/>
                          <a:latin typeface="Poppins SemiBold" panose="00000700000000000000" pitchFamily="2" charset="0"/>
                          <a:ea typeface="+mn-ea"/>
                          <a:cs typeface="Poppins SemiBold" panose="00000700000000000000" pitchFamily="2" charset="0"/>
                        </a:rPr>
                        <a:t>Social Media Analytics</a:t>
                      </a:r>
                      <a:endParaRPr lang="en-CA" sz="1400" b="0" kern="100" dirty="0">
                        <a:solidFill>
                          <a:schemeClr val="tx1"/>
                        </a:solidFill>
                        <a:effectLst/>
                        <a:latin typeface="Poppins SemiBold" panose="00000700000000000000" pitchFamily="2" charset="0"/>
                        <a:ea typeface="+mn-ea"/>
                        <a:cs typeface="Poppins SemiBold" panose="00000700000000000000" pitchFamily="2"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109220"/>
                  </a:ext>
                </a:extLst>
              </a:tr>
            </a:tbl>
          </a:graphicData>
        </a:graphic>
      </p:graphicFrame>
    </p:spTree>
    <p:extLst>
      <p:ext uri="{BB962C8B-B14F-4D97-AF65-F5344CB8AC3E}">
        <p14:creationId xmlns:p14="http://schemas.microsoft.com/office/powerpoint/2010/main" val="7681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61;g2e28872b20b_0_1317"/>
          <p:cNvSpPr txBox="1">
            <a:spLocks noGrp="1"/>
          </p:cNvSpPr>
          <p:nvPr>
            <p:ph type="title"/>
          </p:nvPr>
        </p:nvSpPr>
        <p:spPr>
          <a:xfrm>
            <a:off x="1170300" y="794479"/>
            <a:ext cx="9851400" cy="147242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IN" sz="2800" b="1" dirty="0">
                <a:solidFill>
                  <a:srgbClr val="002060"/>
                </a:solidFill>
                <a:latin typeface="Poppins SemiBold"/>
                <a:ea typeface="Poppins SemiBold"/>
                <a:cs typeface="Poppins SemiBold"/>
                <a:sym typeface="Poppins SemiBold"/>
              </a:rPr>
              <a:t>Minor and </a:t>
            </a:r>
            <a:r>
              <a:rPr lang="en-IN" sz="2800" b="1" dirty="0" smtClean="0">
                <a:solidFill>
                  <a:srgbClr val="002060"/>
                </a:solidFill>
                <a:latin typeface="Poppins SemiBold"/>
                <a:ea typeface="Poppins SemiBold"/>
                <a:cs typeface="Poppins SemiBold"/>
                <a:sym typeface="Poppins SemiBold"/>
              </a:rPr>
              <a:t>Honours</a:t>
            </a:r>
            <a:r>
              <a:rPr lang="en-IN" sz="2400" b="1" dirty="0" smtClean="0">
                <a:solidFill>
                  <a:srgbClr val="002060"/>
                </a:solidFill>
                <a:latin typeface="Poppins SemiBold"/>
                <a:ea typeface="Poppins SemiBold"/>
                <a:cs typeface="Poppins SemiBold"/>
                <a:sym typeface="Poppins SemiBold"/>
              </a:rPr>
              <a:t> </a:t>
            </a:r>
            <a:br>
              <a:rPr lang="en-IN" sz="2400" b="1" dirty="0" smtClean="0">
                <a:solidFill>
                  <a:srgbClr val="002060"/>
                </a:solidFill>
                <a:latin typeface="Poppins SemiBold"/>
                <a:ea typeface="Poppins SemiBold"/>
                <a:cs typeface="Poppins SemiBold"/>
                <a:sym typeface="Poppins SemiBold"/>
              </a:rPr>
            </a:br>
            <a:r>
              <a:rPr lang="en-IN" sz="2400" b="1" dirty="0" smtClean="0">
                <a:solidFill>
                  <a:srgbClr val="002060"/>
                </a:solidFill>
                <a:latin typeface="Poppins SemiBold"/>
                <a:ea typeface="Poppins SemiBold"/>
                <a:cs typeface="Poppins SemiBold"/>
                <a:sym typeface="Poppins SemiBold"/>
              </a:rPr>
              <a:t/>
            </a:r>
            <a:br>
              <a:rPr lang="en-IN" sz="2400" b="1" dirty="0" smtClean="0">
                <a:solidFill>
                  <a:srgbClr val="002060"/>
                </a:solidFill>
                <a:latin typeface="Poppins SemiBold"/>
                <a:ea typeface="Poppins SemiBold"/>
                <a:cs typeface="Poppins SemiBold"/>
                <a:sym typeface="Poppins SemiBold"/>
              </a:rPr>
            </a:br>
            <a:r>
              <a:rPr lang="en-IN" sz="2400" b="1" dirty="0" smtClean="0">
                <a:solidFill>
                  <a:srgbClr val="002060"/>
                </a:solidFill>
                <a:latin typeface="Poppins SemiBold"/>
                <a:ea typeface="Poppins SemiBold"/>
                <a:cs typeface="Poppins SemiBold"/>
                <a:sym typeface="Poppins SemiBold"/>
              </a:rPr>
              <a:t>Tracks </a:t>
            </a:r>
            <a:r>
              <a:rPr lang="en-IN" sz="2400" b="1" dirty="0">
                <a:solidFill>
                  <a:srgbClr val="002060"/>
                </a:solidFill>
                <a:latin typeface="Poppins SemiBold"/>
                <a:ea typeface="Poppins SemiBold"/>
                <a:cs typeface="Poppins SemiBold"/>
                <a:sym typeface="Poppins SemiBold"/>
              </a:rPr>
              <a:t>With Additional 18 credits  through MOOC/ Industry certification/Foreign University collaborations </a:t>
            </a:r>
            <a:endParaRPr sz="4000" b="1" dirty="0">
              <a:solidFill>
                <a:srgbClr val="002060"/>
              </a:solidFill>
              <a:latin typeface="Poppins ExtraBold"/>
              <a:ea typeface="Poppins ExtraBold"/>
              <a:cs typeface="Poppins ExtraBold"/>
              <a:sym typeface="Poppins ExtraBold"/>
            </a:endParaRPr>
          </a:p>
        </p:txBody>
      </p:sp>
      <p:graphicFrame>
        <p:nvGraphicFramePr>
          <p:cNvPr id="5" name="Google Shape;564;g2e28872b20b_0_1317"/>
          <p:cNvGraphicFramePr/>
          <p:nvPr>
            <p:extLst>
              <p:ext uri="{D42A27DB-BD31-4B8C-83A1-F6EECF244321}">
                <p14:modId xmlns:p14="http://schemas.microsoft.com/office/powerpoint/2010/main" val="957848083"/>
              </p:ext>
            </p:extLst>
          </p:nvPr>
        </p:nvGraphicFramePr>
        <p:xfrm>
          <a:off x="838200" y="2430225"/>
          <a:ext cx="10539333" cy="3744003"/>
        </p:xfrm>
        <a:graphic>
          <a:graphicData uri="http://schemas.openxmlformats.org/drawingml/2006/table">
            <a:tbl>
              <a:tblPr firstRow="1" bandRow="1">
                <a:noFill/>
                <a:tableStyleId>{29AB755C-A323-454A-A571-9E8DD7053AD4}</a:tableStyleId>
              </a:tblPr>
              <a:tblGrid>
                <a:gridCol w="796896">
                  <a:extLst>
                    <a:ext uri="{9D8B030D-6E8A-4147-A177-3AD203B41FA5}">
                      <a16:colId xmlns:a16="http://schemas.microsoft.com/office/drawing/2014/main" val="20000"/>
                    </a:ext>
                  </a:extLst>
                </a:gridCol>
                <a:gridCol w="1987405">
                  <a:extLst>
                    <a:ext uri="{9D8B030D-6E8A-4147-A177-3AD203B41FA5}">
                      <a16:colId xmlns:a16="http://schemas.microsoft.com/office/drawing/2014/main" val="20001"/>
                    </a:ext>
                  </a:extLst>
                </a:gridCol>
                <a:gridCol w="3877516">
                  <a:extLst>
                    <a:ext uri="{9D8B030D-6E8A-4147-A177-3AD203B41FA5}">
                      <a16:colId xmlns:a16="http://schemas.microsoft.com/office/drawing/2014/main" val="20002"/>
                    </a:ext>
                  </a:extLst>
                </a:gridCol>
                <a:gridCol w="3877516">
                  <a:extLst>
                    <a:ext uri="{9D8B030D-6E8A-4147-A177-3AD203B41FA5}">
                      <a16:colId xmlns:a16="http://schemas.microsoft.com/office/drawing/2014/main" val="20003"/>
                    </a:ext>
                  </a:extLst>
                </a:gridCol>
              </a:tblGrid>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600" b="1" u="none" strike="noStrike" cap="none" dirty="0" err="1">
                          <a:solidFill>
                            <a:srgbClr val="FFFFFF"/>
                          </a:solidFill>
                          <a:latin typeface="Poppins SemiBold"/>
                          <a:ea typeface="Poppins SemiBold"/>
                          <a:cs typeface="Poppins SemiBold"/>
                          <a:sym typeface="Poppins SemiBold"/>
                        </a:rPr>
                        <a:t>Sr</a:t>
                      </a:r>
                      <a:r>
                        <a:rPr lang="en-IN" sz="1600" b="1" u="none" strike="noStrike" cap="none" dirty="0">
                          <a:solidFill>
                            <a:srgbClr val="FFFFFF"/>
                          </a:solidFill>
                          <a:latin typeface="Poppins SemiBold"/>
                          <a:ea typeface="Poppins SemiBold"/>
                          <a:cs typeface="Poppins SemiBold"/>
                          <a:sym typeface="Poppins SemiBold"/>
                        </a:rPr>
                        <a:t> No </a:t>
                      </a:r>
                      <a:endParaRPr sz="1600" b="1" u="none" strike="noStrike" cap="none" dirty="0">
                        <a:solidFill>
                          <a:srgbClr val="FFFFFF"/>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38562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600" b="1" u="none" strike="noStrike" cap="none" dirty="0">
                          <a:solidFill>
                            <a:srgbClr val="FFFFFF"/>
                          </a:solidFill>
                          <a:latin typeface="Poppins SemiBold"/>
                          <a:ea typeface="Poppins SemiBold"/>
                          <a:cs typeface="Poppins SemiBold"/>
                          <a:sym typeface="Poppins SemiBold"/>
                        </a:rPr>
                        <a:t>Branch </a:t>
                      </a:r>
                      <a:endParaRPr sz="1600" b="1" u="none" strike="noStrike" cap="none" dirty="0">
                        <a:solidFill>
                          <a:srgbClr val="FFFFFF"/>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38562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600" b="1" u="none" strike="noStrike" cap="none" dirty="0">
                          <a:solidFill>
                            <a:srgbClr val="FFFFFF"/>
                          </a:solidFill>
                          <a:latin typeface="Poppins SemiBold"/>
                          <a:ea typeface="Poppins SemiBold"/>
                          <a:cs typeface="Poppins SemiBold"/>
                          <a:sym typeface="Poppins SemiBold"/>
                        </a:rPr>
                        <a:t>Minor  Track</a:t>
                      </a:r>
                      <a:endParaRPr sz="1600" b="1" u="none" strike="noStrike" cap="none" dirty="0">
                        <a:solidFill>
                          <a:srgbClr val="FFFFFF"/>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38562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600" b="1" u="none" strike="noStrike" cap="none" dirty="0" err="1">
                          <a:solidFill>
                            <a:srgbClr val="FFFFFF"/>
                          </a:solidFill>
                          <a:latin typeface="Poppins SemiBold"/>
                          <a:ea typeface="Poppins SemiBold"/>
                          <a:cs typeface="Poppins SemiBold"/>
                          <a:sym typeface="Poppins SemiBold"/>
                        </a:rPr>
                        <a:t>Honors</a:t>
                      </a:r>
                      <a:r>
                        <a:rPr lang="en-IN" sz="1600" b="1" u="none" strike="noStrike" cap="none" dirty="0">
                          <a:solidFill>
                            <a:srgbClr val="FFFFFF"/>
                          </a:solidFill>
                          <a:latin typeface="Poppins SemiBold"/>
                          <a:ea typeface="Poppins SemiBold"/>
                          <a:cs typeface="Poppins SemiBold"/>
                          <a:sym typeface="Poppins SemiBold"/>
                        </a:rPr>
                        <a:t>  track </a:t>
                      </a:r>
                      <a:endParaRPr sz="1600" b="1" u="none" strike="noStrike" cap="none" dirty="0">
                        <a:solidFill>
                          <a:srgbClr val="FFFFFF"/>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385623"/>
                    </a:solidFill>
                  </a:tcPr>
                </a:tc>
                <a:extLst>
                  <a:ext uri="{0D108BD9-81ED-4DB2-BD59-A6C34878D82A}">
                    <a16:rowId xmlns:a16="http://schemas.microsoft.com/office/drawing/2014/main" val="10000"/>
                  </a:ext>
                </a:extLst>
              </a:tr>
              <a:tr h="655568">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1</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Computer Engineering </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r>
                        <a:rPr lang="en-IN" sz="1400" u="none" strike="noStrike" cap="none" dirty="0">
                          <a:solidFill>
                            <a:srgbClr val="434343"/>
                          </a:solidFill>
                          <a:latin typeface="Poppins SemiBold"/>
                          <a:ea typeface="Poppins SemiBold"/>
                          <a:cs typeface="Poppins SemiBold"/>
                          <a:sym typeface="Poppins SemiBold"/>
                        </a:rPr>
                        <a:t>Cloud </a:t>
                      </a:r>
                      <a:r>
                        <a:rPr lang="en-IN" sz="1400" u="none" strike="noStrike" cap="none" dirty="0" smtClean="0">
                          <a:solidFill>
                            <a:srgbClr val="434343"/>
                          </a:solidFill>
                          <a:latin typeface="Poppins SemiBold"/>
                          <a:ea typeface="Poppins SemiBold"/>
                          <a:cs typeface="Poppins SemiBold"/>
                          <a:sym typeface="Poppins SemiBold"/>
                        </a:rPr>
                        <a:t>Computing</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Robotics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1"/>
                  </a:ext>
                </a:extLst>
              </a:tr>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2</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IT </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a:solidFill>
                            <a:srgbClr val="434343"/>
                          </a:solidFill>
                          <a:latin typeface="Poppins SemiBold"/>
                          <a:ea typeface="Poppins SemiBold"/>
                          <a:cs typeface="Poppins SemiBold"/>
                          <a:sym typeface="Poppins SemiBold"/>
                        </a:rPr>
                        <a:t>Cyber security </a:t>
                      </a:r>
                      <a:endParaRPr sz="1400" u="none" strike="noStrike" cap="none">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AI &amp;DS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2"/>
                  </a:ext>
                </a:extLst>
              </a:tr>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3</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AIML</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a:solidFill>
                            <a:srgbClr val="434343"/>
                          </a:solidFill>
                          <a:latin typeface="Poppins SemiBold"/>
                          <a:ea typeface="Poppins SemiBold"/>
                          <a:cs typeface="Poppins SemiBold"/>
                          <a:sym typeface="Poppins SemiBold"/>
                        </a:rPr>
                        <a:t>Large language Model </a:t>
                      </a:r>
                      <a:endParaRPr sz="1400" u="none" strike="noStrike" cap="none">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Generative AI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3"/>
                  </a:ext>
                </a:extLst>
              </a:tr>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4</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DS</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a:solidFill>
                            <a:srgbClr val="434343"/>
                          </a:solidFill>
                          <a:latin typeface="Poppins SemiBold"/>
                          <a:ea typeface="Poppins SemiBold"/>
                          <a:cs typeface="Poppins SemiBold"/>
                          <a:sym typeface="Poppins SemiBold"/>
                        </a:rPr>
                        <a:t>NLP </a:t>
                      </a:r>
                      <a:endParaRPr sz="1400" u="none" strike="noStrike" cap="none">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Prompt Engineering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4"/>
                  </a:ext>
                </a:extLst>
              </a:tr>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5</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E&amp;CS</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a:solidFill>
                            <a:srgbClr val="434343"/>
                          </a:solidFill>
                          <a:latin typeface="Poppins SemiBold"/>
                          <a:ea typeface="Poppins SemiBold"/>
                          <a:cs typeface="Poppins SemiBold"/>
                          <a:sym typeface="Poppins SemiBold"/>
                        </a:rPr>
                        <a:t>Semiconductor design </a:t>
                      </a:r>
                      <a:endParaRPr sz="1400" u="none" strike="noStrike" cap="none">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Material science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5"/>
                  </a:ext>
                </a:extLst>
              </a:tr>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6</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Mechanical</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E vehicle</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Data Analytics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6"/>
                  </a:ext>
                </a:extLst>
              </a:tr>
              <a:tr h="441205">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7</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b="1" u="none" strike="noStrike" cap="none" dirty="0">
                          <a:solidFill>
                            <a:srgbClr val="434343"/>
                          </a:solidFill>
                          <a:latin typeface="Poppins SemiBold"/>
                          <a:ea typeface="Poppins SemiBold"/>
                          <a:cs typeface="Poppins SemiBold"/>
                          <a:sym typeface="Poppins SemiBold"/>
                        </a:rPr>
                        <a:t>Civil </a:t>
                      </a:r>
                      <a:endParaRPr sz="1400" b="1"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a:solidFill>
                            <a:srgbClr val="434343"/>
                          </a:solidFill>
                          <a:latin typeface="Poppins SemiBold"/>
                          <a:ea typeface="Poppins SemiBold"/>
                          <a:cs typeface="Poppins SemiBold"/>
                          <a:sym typeface="Poppins SemiBold"/>
                        </a:rPr>
                        <a:t>Smart city </a:t>
                      </a:r>
                      <a:endParaRPr sz="1400" u="none" strike="noStrike" cap="none">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F7CAA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IN" sz="1400" u="none" strike="noStrike" cap="none" dirty="0">
                          <a:solidFill>
                            <a:srgbClr val="434343"/>
                          </a:solidFill>
                          <a:latin typeface="Poppins SemiBold"/>
                          <a:ea typeface="Poppins SemiBold"/>
                          <a:cs typeface="Poppins SemiBold"/>
                          <a:sym typeface="Poppins SemiBold"/>
                        </a:rPr>
                        <a:t>Web and App development </a:t>
                      </a:r>
                      <a:endParaRPr sz="1400" u="none" strike="noStrike" cap="none" dirty="0">
                        <a:solidFill>
                          <a:srgbClr val="434343"/>
                        </a:solidFill>
                        <a:latin typeface="Poppins SemiBold"/>
                        <a:ea typeface="Poppins SemiBold"/>
                        <a:cs typeface="Poppins SemiBold"/>
                        <a:sym typeface="Poppins SemiBold"/>
                      </a:endParaRPr>
                    </a:p>
                  </a:txBody>
                  <a:tcPr marL="91450" marR="91450" marT="45725" marB="45725" anchor="ctr">
                    <a:lnL w="19050" cap="flat" cmpd="sng">
                      <a:solidFill>
                        <a:srgbClr val="4C1130"/>
                      </a:solidFill>
                      <a:prstDash val="solid"/>
                      <a:round/>
                      <a:headEnd type="none" w="sm" len="sm"/>
                      <a:tailEnd type="none" w="sm" len="sm"/>
                    </a:lnL>
                    <a:lnR w="19050" cap="flat" cmpd="sng">
                      <a:solidFill>
                        <a:srgbClr val="4C1130"/>
                      </a:solidFill>
                      <a:prstDash val="solid"/>
                      <a:round/>
                      <a:headEnd type="none" w="sm" len="sm"/>
                      <a:tailEnd type="none" w="sm" len="sm"/>
                    </a:lnR>
                    <a:lnT w="19050" cap="flat" cmpd="sng">
                      <a:solidFill>
                        <a:srgbClr val="4C1130"/>
                      </a:solidFill>
                      <a:prstDash val="solid"/>
                      <a:round/>
                      <a:headEnd type="none" w="sm" len="sm"/>
                      <a:tailEnd type="none" w="sm" len="sm"/>
                    </a:lnT>
                    <a:lnB w="19050" cap="flat" cmpd="sng">
                      <a:solidFill>
                        <a:srgbClr val="4C1130"/>
                      </a:solidFill>
                      <a:prstDash val="solid"/>
                      <a:round/>
                      <a:headEnd type="none" w="sm" len="sm"/>
                      <a:tailEnd type="none" w="sm" len="sm"/>
                    </a:lnB>
                    <a:solidFill>
                      <a:srgbClr val="AEABA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04029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3547-E904-DAEC-D29E-2F49934D844E}"/>
              </a:ext>
            </a:extLst>
          </p:cNvPr>
          <p:cNvSpPr>
            <a:spLocks noGrp="1"/>
          </p:cNvSpPr>
          <p:nvPr>
            <p:ph type="title"/>
          </p:nvPr>
        </p:nvSpPr>
        <p:spPr>
          <a:xfrm>
            <a:off x="838200" y="169182"/>
            <a:ext cx="10515600" cy="788761"/>
          </a:xfrm>
        </p:spPr>
        <p:txBody>
          <a:bodyPr>
            <a:normAutofit/>
          </a:bodyPr>
          <a:lstStyle/>
          <a:p>
            <a:pPr algn="ctr"/>
            <a:r>
              <a:rPr lang="en-IN" sz="2800" b="1" dirty="0">
                <a:solidFill>
                  <a:srgbClr val="002060"/>
                </a:solidFill>
                <a:latin typeface="Poppins" panose="00000500000000000000" pitchFamily="2" charset="0"/>
                <a:cs typeface="Poppins" panose="00000500000000000000" pitchFamily="2" charset="0"/>
              </a:rPr>
              <a:t>Agenda: 2</a:t>
            </a:r>
            <a:r>
              <a:rPr lang="en-IN" sz="2800" b="1" dirty="0" smtClean="0">
                <a:solidFill>
                  <a:srgbClr val="002060"/>
                </a:solidFill>
                <a:latin typeface="Poppins" panose="00000500000000000000" pitchFamily="2" charset="0"/>
                <a:cs typeface="Poppins" panose="00000500000000000000" pitchFamily="2" charset="0"/>
              </a:rPr>
              <a:t>/5</a:t>
            </a:r>
            <a:endParaRPr lang="en-IN" sz="2800" dirty="0"/>
          </a:p>
        </p:txBody>
      </p:sp>
      <p:sp>
        <p:nvSpPr>
          <p:cNvPr id="3" name="Text Placeholder 2">
            <a:extLst>
              <a:ext uri="{FF2B5EF4-FFF2-40B4-BE49-F238E27FC236}">
                <a16:creationId xmlns:a16="http://schemas.microsoft.com/office/drawing/2014/main" id="{2C9B8D9F-A930-6847-6385-8154D6B77A96}"/>
              </a:ext>
            </a:extLst>
          </p:cNvPr>
          <p:cNvSpPr>
            <a:spLocks noGrp="1"/>
          </p:cNvSpPr>
          <p:nvPr>
            <p:ph type="body" idx="1"/>
          </p:nvPr>
        </p:nvSpPr>
        <p:spPr>
          <a:xfrm>
            <a:off x="838200" y="1253400"/>
            <a:ext cx="10515600" cy="4351200"/>
          </a:xfrm>
        </p:spPr>
        <p:txBody>
          <a:bodyPr>
            <a:normAutofit/>
          </a:bodyPr>
          <a:lstStyle/>
          <a:p>
            <a:pPr marL="114300" indent="0" algn="ctr">
              <a:lnSpc>
                <a:spcPct val="150000"/>
              </a:lnSpc>
              <a:buClr>
                <a:srgbClr val="002060"/>
              </a:buClr>
              <a:buNone/>
            </a:pPr>
            <a:r>
              <a:rPr lang="en-US" sz="2000" b="1" kern="150" dirty="0">
                <a:solidFill>
                  <a:srgbClr val="002060"/>
                </a:solidFill>
                <a:latin typeface="Poppins" panose="00000500000000000000" pitchFamily="2" charset="0"/>
                <a:cs typeface="Poppins" panose="00000500000000000000" pitchFamily="2" charset="0"/>
                <a:sym typeface="Arial"/>
              </a:rPr>
              <a:t>Approval of scheme SJCEM : R-24 </a:t>
            </a:r>
            <a:r>
              <a:rPr lang="en-US" sz="2000" b="1" kern="150" dirty="0" smtClean="0">
                <a:solidFill>
                  <a:srgbClr val="002060"/>
                </a:solidFill>
                <a:latin typeface="Poppins" panose="00000500000000000000" pitchFamily="2" charset="0"/>
                <a:cs typeface="Poppins" panose="00000500000000000000" pitchFamily="2" charset="0"/>
                <a:sym typeface="Arial"/>
              </a:rPr>
              <a:t>(Scheme – B) </a:t>
            </a:r>
            <a:r>
              <a:rPr lang="en-US" sz="2000" b="1" kern="150" dirty="0" err="1" smtClean="0">
                <a:solidFill>
                  <a:srgbClr val="002060"/>
                </a:solidFill>
                <a:latin typeface="Poppins" panose="00000500000000000000" pitchFamily="2" charset="0"/>
                <a:cs typeface="Poppins" panose="00000500000000000000" pitchFamily="2" charset="0"/>
                <a:sym typeface="Arial"/>
              </a:rPr>
              <a:t>w.e.f</a:t>
            </a:r>
            <a:r>
              <a:rPr lang="en-US" sz="2000" b="1" kern="150" dirty="0">
                <a:solidFill>
                  <a:srgbClr val="002060"/>
                </a:solidFill>
                <a:latin typeface="Poppins" panose="00000500000000000000" pitchFamily="2" charset="0"/>
                <a:cs typeface="Poppins" panose="00000500000000000000" pitchFamily="2" charset="0"/>
                <a:sym typeface="Arial"/>
              </a:rPr>
              <a:t>. </a:t>
            </a:r>
            <a:r>
              <a:rPr lang="en-US" sz="2000" b="1" kern="150" dirty="0" smtClean="0">
                <a:solidFill>
                  <a:srgbClr val="002060"/>
                </a:solidFill>
                <a:latin typeface="Poppins" panose="00000500000000000000" pitchFamily="2" charset="0"/>
                <a:cs typeface="Poppins" panose="00000500000000000000" pitchFamily="2" charset="0"/>
                <a:sym typeface="Arial"/>
              </a:rPr>
              <a:t>2025-26 </a:t>
            </a:r>
            <a:r>
              <a:rPr lang="en-US" sz="2000" b="1" kern="150" dirty="0">
                <a:solidFill>
                  <a:srgbClr val="002060"/>
                </a:solidFill>
                <a:latin typeface="Poppins" panose="00000500000000000000" pitchFamily="2" charset="0"/>
                <a:cs typeface="Poppins" panose="00000500000000000000" pitchFamily="2" charset="0"/>
                <a:sym typeface="Arial"/>
              </a:rPr>
              <a:t>for </a:t>
            </a:r>
            <a:r>
              <a:rPr lang="en-US" sz="2000" b="1" kern="150" dirty="0" smtClean="0">
                <a:solidFill>
                  <a:srgbClr val="002060"/>
                </a:solidFill>
                <a:latin typeface="Poppins" panose="00000500000000000000" pitchFamily="2" charset="0"/>
                <a:cs typeface="Poppins" panose="00000500000000000000" pitchFamily="2" charset="0"/>
                <a:sym typeface="Arial"/>
              </a:rPr>
              <a:t>Third </a:t>
            </a:r>
            <a:r>
              <a:rPr lang="en-US" sz="2000" b="1" kern="150" dirty="0">
                <a:solidFill>
                  <a:srgbClr val="002060"/>
                </a:solidFill>
                <a:latin typeface="Poppins" panose="00000500000000000000" pitchFamily="2" charset="0"/>
                <a:cs typeface="Poppins" panose="00000500000000000000" pitchFamily="2" charset="0"/>
                <a:sym typeface="Arial"/>
              </a:rPr>
              <a:t>Semester, </a:t>
            </a:r>
            <a:r>
              <a:rPr lang="en-US" sz="2000" b="1" kern="150" dirty="0" smtClean="0">
                <a:solidFill>
                  <a:srgbClr val="002060"/>
                </a:solidFill>
                <a:latin typeface="Poppins" panose="00000500000000000000" pitchFamily="2" charset="0"/>
                <a:cs typeface="Poppins" panose="00000500000000000000" pitchFamily="2" charset="0"/>
                <a:sym typeface="Arial"/>
              </a:rPr>
              <a:t>Fifth </a:t>
            </a:r>
            <a:r>
              <a:rPr lang="en-US" sz="2000" b="1" kern="150" dirty="0">
                <a:solidFill>
                  <a:srgbClr val="002060"/>
                </a:solidFill>
                <a:latin typeface="Poppins" panose="00000500000000000000" pitchFamily="2" charset="0"/>
                <a:cs typeface="Poppins" panose="00000500000000000000" pitchFamily="2" charset="0"/>
                <a:sym typeface="Arial"/>
              </a:rPr>
              <a:t>Semester and </a:t>
            </a:r>
            <a:r>
              <a:rPr lang="en-US" sz="2000" b="1" kern="150" dirty="0" smtClean="0">
                <a:solidFill>
                  <a:srgbClr val="002060"/>
                </a:solidFill>
                <a:latin typeface="Poppins" panose="00000500000000000000" pitchFamily="2" charset="0"/>
                <a:cs typeface="Poppins" panose="00000500000000000000" pitchFamily="2" charset="0"/>
                <a:sym typeface="Arial"/>
              </a:rPr>
              <a:t>Seventh </a:t>
            </a:r>
            <a:r>
              <a:rPr lang="en-US" sz="2000" b="1" kern="150" dirty="0">
                <a:solidFill>
                  <a:srgbClr val="002060"/>
                </a:solidFill>
                <a:latin typeface="Poppins" panose="00000500000000000000" pitchFamily="2" charset="0"/>
                <a:cs typeface="Poppins" panose="00000500000000000000" pitchFamily="2" charset="0"/>
                <a:sym typeface="Arial"/>
              </a:rPr>
              <a:t>Semester of B. Tech </a:t>
            </a:r>
            <a:r>
              <a:rPr lang="en-US" sz="2000" b="1" kern="150" dirty="0" smtClean="0">
                <a:solidFill>
                  <a:srgbClr val="002060"/>
                </a:solidFill>
                <a:latin typeface="Poppins" panose="00000500000000000000" pitchFamily="2" charset="0"/>
                <a:cs typeface="Poppins" panose="00000500000000000000" pitchFamily="2" charset="0"/>
                <a:sym typeface="Arial"/>
              </a:rPr>
              <a:t>in </a:t>
            </a:r>
            <a:r>
              <a:rPr lang="en-US" sz="2000" b="1" kern="150" dirty="0">
                <a:solidFill>
                  <a:srgbClr val="002060"/>
                </a:solidFill>
                <a:latin typeface="Poppins" panose="00000500000000000000" pitchFamily="2" charset="0"/>
                <a:cs typeface="Poppins" panose="00000500000000000000" pitchFamily="2" charset="0"/>
                <a:sym typeface="Arial"/>
              </a:rPr>
              <a:t>Computer </a:t>
            </a:r>
            <a:r>
              <a:rPr lang="en-US" sz="2000" b="1" kern="150" dirty="0" smtClean="0">
                <a:solidFill>
                  <a:srgbClr val="002060"/>
                </a:solidFill>
                <a:latin typeface="Poppins" panose="00000500000000000000" pitchFamily="2" charset="0"/>
                <a:cs typeface="Poppins" panose="00000500000000000000" pitchFamily="2" charset="0"/>
                <a:sym typeface="Arial"/>
              </a:rPr>
              <a:t> Science and Engineering (Data Science) Program</a:t>
            </a:r>
            <a:r>
              <a:rPr lang="en-US" sz="2000" b="1" kern="150" dirty="0">
                <a:solidFill>
                  <a:srgbClr val="002060"/>
                </a:solidFill>
                <a:latin typeface="Poppins" panose="00000500000000000000" pitchFamily="2" charset="0"/>
                <a:cs typeface="Poppins" panose="00000500000000000000" pitchFamily="2" charset="0"/>
                <a:sym typeface="Arial"/>
              </a:rPr>
              <a:t>.</a:t>
            </a:r>
          </a:p>
          <a:p>
            <a:pPr algn="ctr"/>
            <a:endParaRPr lang="en-IN" sz="1600" dirty="0"/>
          </a:p>
        </p:txBody>
      </p:sp>
      <p:sp>
        <p:nvSpPr>
          <p:cNvPr id="4" name="Footer Placeholder 3">
            <a:extLst>
              <a:ext uri="{FF2B5EF4-FFF2-40B4-BE49-F238E27FC236}">
                <a16:creationId xmlns:a16="http://schemas.microsoft.com/office/drawing/2014/main" id="{DD887873-0875-3558-0315-16D432C336B1}"/>
              </a:ext>
            </a:extLst>
          </p:cNvPr>
          <p:cNvSpPr>
            <a:spLocks noGrp="1"/>
          </p:cNvSpPr>
          <p:nvPr>
            <p:ph type="ftr" idx="11"/>
          </p:nvPr>
        </p:nvSpPr>
        <p:spPr/>
        <p:txBody>
          <a:bodyPr/>
          <a:lstStyle/>
          <a:p>
            <a:r>
              <a:rPr lang="en-IN" smtClean="0"/>
              <a:t>BOS, COMPUTER ENGINEERING, SJCEM</a:t>
            </a:r>
            <a:endParaRPr lang="en-IN"/>
          </a:p>
        </p:txBody>
      </p:sp>
      <p:sp>
        <p:nvSpPr>
          <p:cNvPr id="5" name="Slide Number Placeholder 4">
            <a:extLst>
              <a:ext uri="{FF2B5EF4-FFF2-40B4-BE49-F238E27FC236}">
                <a16:creationId xmlns:a16="http://schemas.microsoft.com/office/drawing/2014/main" id="{1F2AE739-B15D-9998-0CA0-ECEDCEED56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26</a:t>
            </a:fld>
            <a:endParaRPr lang="en-IN"/>
          </a:p>
        </p:txBody>
      </p:sp>
      <p:sp>
        <p:nvSpPr>
          <p:cNvPr id="6" name="Title 1">
            <a:extLst>
              <a:ext uri="{FF2B5EF4-FFF2-40B4-BE49-F238E27FC236}">
                <a16:creationId xmlns:a16="http://schemas.microsoft.com/office/drawing/2014/main" id="{668B93D5-8CF9-DD55-952F-33253B1A3814}"/>
              </a:ext>
            </a:extLst>
          </p:cNvPr>
          <p:cNvSpPr txBox="1">
            <a:spLocks/>
          </p:cNvSpPr>
          <p:nvPr/>
        </p:nvSpPr>
        <p:spPr>
          <a:xfrm>
            <a:off x="691661" y="2915163"/>
            <a:ext cx="10972200" cy="1144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IN" sz="3200" b="1" dirty="0" smtClean="0">
                <a:solidFill>
                  <a:srgbClr val="002060"/>
                </a:solidFill>
                <a:latin typeface="Poppins" panose="00000500000000000000" pitchFamily="2" charset="0"/>
                <a:cs typeface="Poppins" panose="00000500000000000000" pitchFamily="2" charset="0"/>
                <a:hlinkClick r:id="rId2" action="ppaction://hlinkfile"/>
              </a:rPr>
              <a:t>Syllabus Booklet of B. Tech.</a:t>
            </a:r>
            <a:endParaRPr lang="en-IN" sz="3200" b="1" dirty="0" smtClean="0">
              <a:solidFill>
                <a:srgbClr val="00206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24645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D758-3FBB-8181-8E48-F25ED5060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35AC0-6C64-A2AF-E943-78606A44FEB8}"/>
              </a:ext>
            </a:extLst>
          </p:cNvPr>
          <p:cNvSpPr>
            <a:spLocks noGrp="1"/>
          </p:cNvSpPr>
          <p:nvPr>
            <p:ph type="title"/>
          </p:nvPr>
        </p:nvSpPr>
        <p:spPr>
          <a:xfrm>
            <a:off x="838200" y="267154"/>
            <a:ext cx="10515600" cy="788761"/>
          </a:xfrm>
        </p:spPr>
        <p:txBody>
          <a:bodyPr>
            <a:normAutofit/>
          </a:bodyPr>
          <a:lstStyle/>
          <a:p>
            <a:pPr algn="ctr"/>
            <a:r>
              <a:rPr lang="en-IN" sz="2800" b="1" dirty="0">
                <a:solidFill>
                  <a:srgbClr val="002060"/>
                </a:solidFill>
                <a:latin typeface="Poppins" panose="00000500000000000000" pitchFamily="2" charset="0"/>
                <a:cs typeface="Poppins" panose="00000500000000000000" pitchFamily="2" charset="0"/>
              </a:rPr>
              <a:t>Agenda: </a:t>
            </a:r>
            <a:r>
              <a:rPr lang="en-IN" sz="2800" b="1" dirty="0" smtClean="0">
                <a:solidFill>
                  <a:srgbClr val="002060"/>
                </a:solidFill>
                <a:latin typeface="Poppins" panose="00000500000000000000" pitchFamily="2" charset="0"/>
                <a:cs typeface="Poppins" panose="00000500000000000000" pitchFamily="2" charset="0"/>
              </a:rPr>
              <a:t>3/5</a:t>
            </a:r>
            <a:endParaRPr lang="en-IN" sz="2800" dirty="0"/>
          </a:p>
        </p:txBody>
      </p:sp>
      <p:sp>
        <p:nvSpPr>
          <p:cNvPr id="3" name="Text Placeholder 2">
            <a:extLst>
              <a:ext uri="{FF2B5EF4-FFF2-40B4-BE49-F238E27FC236}">
                <a16:creationId xmlns:a16="http://schemas.microsoft.com/office/drawing/2014/main" id="{1EB3A4BD-0A89-B94B-D25D-1C744A82BA7C}"/>
              </a:ext>
            </a:extLst>
          </p:cNvPr>
          <p:cNvSpPr>
            <a:spLocks noGrp="1"/>
          </p:cNvSpPr>
          <p:nvPr>
            <p:ph type="body" idx="1"/>
          </p:nvPr>
        </p:nvSpPr>
        <p:spPr>
          <a:xfrm>
            <a:off x="838200" y="1055915"/>
            <a:ext cx="10515600" cy="1185000"/>
          </a:xfrm>
        </p:spPr>
        <p:txBody>
          <a:bodyPr>
            <a:normAutofit/>
          </a:bodyPr>
          <a:lstStyle/>
          <a:p>
            <a:pPr marL="114300" indent="0" algn="ctr">
              <a:lnSpc>
                <a:spcPct val="150000"/>
              </a:lnSpc>
              <a:buNone/>
            </a:pPr>
            <a:r>
              <a:rPr lang="en-US" sz="1600" b="1" kern="150" dirty="0">
                <a:solidFill>
                  <a:srgbClr val="002060"/>
                </a:solidFill>
                <a:latin typeface="Poppins" panose="00000500000000000000" pitchFamily="2" charset="0"/>
                <a:cs typeface="Poppins" panose="00000500000000000000" pitchFamily="2" charset="0"/>
                <a:sym typeface="Arial"/>
              </a:rPr>
              <a:t>To discuss and review the Evaluation and Assessment methods and finalization for a panel of Examiners for theory and lab courses.</a:t>
            </a:r>
          </a:p>
          <a:p>
            <a:pPr algn="ctr"/>
            <a:endParaRPr lang="en-IN" sz="1600" dirty="0"/>
          </a:p>
        </p:txBody>
      </p:sp>
      <p:sp>
        <p:nvSpPr>
          <p:cNvPr id="5" name="TextBox 4">
            <a:extLst>
              <a:ext uri="{FF2B5EF4-FFF2-40B4-BE49-F238E27FC236}">
                <a16:creationId xmlns:a16="http://schemas.microsoft.com/office/drawing/2014/main" id="{4675B50B-74D4-5637-6474-DE4D6FFE16BC}"/>
              </a:ext>
            </a:extLst>
          </p:cNvPr>
          <p:cNvSpPr txBox="1"/>
          <p:nvPr/>
        </p:nvSpPr>
        <p:spPr>
          <a:xfrm>
            <a:off x="402772" y="2025471"/>
            <a:ext cx="7750627" cy="523220"/>
          </a:xfrm>
          <a:prstGeom prst="rect">
            <a:avLst/>
          </a:prstGeom>
          <a:noFill/>
        </p:spPr>
        <p:txBody>
          <a:bodyPr wrap="square">
            <a:spAutoFit/>
          </a:bodyPr>
          <a:lstStyle/>
          <a:p>
            <a:r>
              <a:rPr lang="en-US" b="1" i="0" u="none" strike="noStrike" baseline="0" dirty="0">
                <a:solidFill>
                  <a:srgbClr val="002060"/>
                </a:solidFill>
                <a:latin typeface="Poppins" panose="00000500000000000000" pitchFamily="2" charset="0"/>
                <a:cs typeface="Poppins" panose="00000500000000000000" pitchFamily="2" charset="0"/>
              </a:rPr>
              <a:t> Theory Passing Marks (IAE / ESE) Passing Criteria : 40%</a:t>
            </a:r>
          </a:p>
          <a:p>
            <a:r>
              <a:rPr lang="en-IN" b="1" i="0" u="none" strike="noStrike" baseline="0" dirty="0">
                <a:solidFill>
                  <a:srgbClr val="002060"/>
                </a:solidFill>
                <a:latin typeface="Poppins" panose="00000500000000000000" pitchFamily="2" charset="0"/>
                <a:cs typeface="Poppins" panose="00000500000000000000" pitchFamily="2" charset="0"/>
              </a:rPr>
              <a:t> Continuous Assessment (CA) / Oral / Practical Passing Criteria : 50%	</a:t>
            </a:r>
          </a:p>
        </p:txBody>
      </p:sp>
      <p:sp>
        <p:nvSpPr>
          <p:cNvPr id="7" name="TextBox 6">
            <a:extLst>
              <a:ext uri="{FF2B5EF4-FFF2-40B4-BE49-F238E27FC236}">
                <a16:creationId xmlns:a16="http://schemas.microsoft.com/office/drawing/2014/main" id="{A370D84A-2B87-FB19-B752-5BA2CC8E3B57}"/>
              </a:ext>
            </a:extLst>
          </p:cNvPr>
          <p:cNvSpPr txBox="1"/>
          <p:nvPr/>
        </p:nvSpPr>
        <p:spPr>
          <a:xfrm>
            <a:off x="402768" y="2626885"/>
            <a:ext cx="7750627" cy="954107"/>
          </a:xfrm>
          <a:prstGeom prst="rect">
            <a:avLst/>
          </a:prstGeom>
          <a:noFill/>
        </p:spPr>
        <p:txBody>
          <a:bodyPr wrap="square">
            <a:spAutoFit/>
          </a:bodyPr>
          <a:lstStyle/>
          <a:p>
            <a:r>
              <a:rPr lang="en-IN" b="1" i="0" u="none" strike="noStrike" baseline="0" dirty="0">
                <a:solidFill>
                  <a:srgbClr val="002060"/>
                </a:solidFill>
                <a:latin typeface="Poppins" panose="00000500000000000000" pitchFamily="2" charset="0"/>
                <a:cs typeface="Poppins" panose="00000500000000000000" pitchFamily="2" charset="0"/>
              </a:rPr>
              <a:t>Internal Assessment Examination (IAE): </a:t>
            </a:r>
          </a:p>
          <a:p>
            <a:r>
              <a:rPr lang="en-US" b="0" i="0" u="none" strike="noStrike" baseline="0" dirty="0">
                <a:solidFill>
                  <a:srgbClr val="002060"/>
                </a:solidFill>
                <a:latin typeface="Poppins" panose="00000500000000000000" pitchFamily="2" charset="0"/>
                <a:cs typeface="Poppins" panose="00000500000000000000" pitchFamily="2" charset="0"/>
              </a:rPr>
              <a:t>Assessment consists of two class tests, each 20 marks. The IAE 1 will cover any three Course Outcomes (COs) and IAE 2 will cover the remaining three Course Outcomes (COs). Each test will have a duration of one hour. </a:t>
            </a:r>
            <a:endParaRPr lang="en-IN" dirty="0">
              <a:solidFill>
                <a:srgbClr val="002060"/>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FF6DB57-BDA7-76BA-DA1A-F954B3EDF2B1}"/>
              </a:ext>
            </a:extLst>
          </p:cNvPr>
          <p:cNvSpPr txBox="1"/>
          <p:nvPr/>
        </p:nvSpPr>
        <p:spPr>
          <a:xfrm>
            <a:off x="402772" y="3754061"/>
            <a:ext cx="7750626" cy="523220"/>
          </a:xfrm>
          <a:prstGeom prst="rect">
            <a:avLst/>
          </a:prstGeom>
          <a:noFill/>
        </p:spPr>
        <p:txBody>
          <a:bodyPr wrap="square">
            <a:spAutoFit/>
          </a:bodyPr>
          <a:lstStyle/>
          <a:p>
            <a:r>
              <a:rPr lang="en-US" b="1" i="0" u="none" strike="noStrike" baseline="0" dirty="0">
                <a:solidFill>
                  <a:srgbClr val="002060"/>
                </a:solidFill>
                <a:latin typeface="Poppins" panose="00000500000000000000" pitchFamily="2" charset="0"/>
                <a:cs typeface="Poppins" panose="00000500000000000000" pitchFamily="2" charset="0"/>
              </a:rPr>
              <a:t>End Semester Theory Examination (ESE): </a:t>
            </a:r>
          </a:p>
          <a:p>
            <a:r>
              <a:rPr lang="en-US" b="0" i="0" u="none" strike="noStrike" baseline="0" dirty="0">
                <a:solidFill>
                  <a:srgbClr val="002060"/>
                </a:solidFill>
                <a:latin typeface="Poppins" panose="00000500000000000000" pitchFamily="2" charset="0"/>
                <a:cs typeface="Poppins" panose="00000500000000000000" pitchFamily="2" charset="0"/>
              </a:rPr>
              <a:t>End Semester exam of 60 Marks will be conducted based on entire syllabus. </a:t>
            </a:r>
            <a:endParaRPr lang="en-IN" dirty="0">
              <a:solidFill>
                <a:srgbClr val="002060"/>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4CA3EB8E-285F-D810-5792-A70B772D3F31}"/>
              </a:ext>
            </a:extLst>
          </p:cNvPr>
          <p:cNvSpPr txBox="1"/>
          <p:nvPr/>
        </p:nvSpPr>
        <p:spPr>
          <a:xfrm>
            <a:off x="402770" y="4450350"/>
            <a:ext cx="7750625" cy="1169551"/>
          </a:xfrm>
          <a:prstGeom prst="rect">
            <a:avLst/>
          </a:prstGeom>
          <a:noFill/>
        </p:spPr>
        <p:txBody>
          <a:bodyPr wrap="square">
            <a:spAutoFit/>
          </a:bodyPr>
          <a:lstStyle/>
          <a:p>
            <a:r>
              <a:rPr lang="en-IN" b="1" i="0" u="none" strike="noStrike" baseline="0" dirty="0">
                <a:solidFill>
                  <a:srgbClr val="002060"/>
                </a:solidFill>
                <a:latin typeface="Poppins" panose="00000500000000000000" pitchFamily="2" charset="0"/>
                <a:cs typeface="Poppins" panose="00000500000000000000" pitchFamily="2" charset="0"/>
              </a:rPr>
              <a:t>Continuous Assessment (CA) : </a:t>
            </a:r>
          </a:p>
          <a:p>
            <a:r>
              <a:rPr lang="en-US" b="0" i="0" u="none" strike="noStrike" baseline="0" dirty="0">
                <a:solidFill>
                  <a:srgbClr val="002060"/>
                </a:solidFill>
                <a:latin typeface="Poppins" panose="00000500000000000000" pitchFamily="2" charset="0"/>
                <a:cs typeface="Poppins" panose="00000500000000000000" pitchFamily="2" charset="0"/>
              </a:rPr>
              <a:t>Continuous Assessment should consist of the following </a:t>
            </a:r>
          </a:p>
          <a:p>
            <a:r>
              <a:rPr lang="en-US" b="1" i="0" u="none" strike="noStrike" baseline="0" dirty="0">
                <a:solidFill>
                  <a:srgbClr val="002060"/>
                </a:solidFill>
                <a:latin typeface="Poppins" panose="00000500000000000000" pitchFamily="2" charset="0"/>
                <a:cs typeface="Poppins" panose="00000500000000000000" pitchFamily="2" charset="0"/>
              </a:rPr>
              <a:t>Experiments / Tutorials (8 to 10): </a:t>
            </a:r>
            <a:r>
              <a:rPr lang="en-US" b="0" i="0" u="none" strike="noStrike" baseline="0" dirty="0">
                <a:solidFill>
                  <a:srgbClr val="002060"/>
                </a:solidFill>
                <a:latin typeface="Poppins" panose="00000500000000000000" pitchFamily="2" charset="0"/>
                <a:cs typeface="Poppins" panose="00000500000000000000" pitchFamily="2" charset="0"/>
              </a:rPr>
              <a:t>10 marks (All COs / LOs should be covered) </a:t>
            </a:r>
          </a:p>
          <a:p>
            <a:r>
              <a:rPr lang="en-US" b="1" i="0" u="none" strike="noStrike" baseline="0" dirty="0">
                <a:solidFill>
                  <a:srgbClr val="002060"/>
                </a:solidFill>
                <a:latin typeface="Poppins" panose="00000500000000000000" pitchFamily="2" charset="0"/>
                <a:cs typeface="Poppins" panose="00000500000000000000" pitchFamily="2" charset="0"/>
              </a:rPr>
              <a:t>Attendance (Theory &amp; Practical): </a:t>
            </a:r>
            <a:r>
              <a:rPr lang="en-US" b="0" i="0" u="none" strike="noStrike" baseline="0" dirty="0">
                <a:solidFill>
                  <a:srgbClr val="002060"/>
                </a:solidFill>
                <a:latin typeface="Poppins" panose="00000500000000000000" pitchFamily="2" charset="0"/>
                <a:cs typeface="Poppins" panose="00000500000000000000" pitchFamily="2" charset="0"/>
              </a:rPr>
              <a:t>05 marks </a:t>
            </a:r>
          </a:p>
          <a:p>
            <a:r>
              <a:rPr lang="en-US" b="1" i="0" u="none" strike="noStrike" baseline="0" dirty="0">
                <a:solidFill>
                  <a:srgbClr val="002060"/>
                </a:solidFill>
                <a:latin typeface="Poppins" panose="00000500000000000000" pitchFamily="2" charset="0"/>
                <a:cs typeface="Poppins" panose="00000500000000000000" pitchFamily="2" charset="0"/>
              </a:rPr>
              <a:t>Teacher Assessment Examination (TAE): </a:t>
            </a:r>
            <a:r>
              <a:rPr lang="en-US" b="0" i="0" u="none" strike="noStrike" baseline="0" dirty="0">
                <a:solidFill>
                  <a:srgbClr val="002060"/>
                </a:solidFill>
                <a:latin typeface="Poppins" panose="00000500000000000000" pitchFamily="2" charset="0"/>
                <a:cs typeface="Poppins" panose="00000500000000000000" pitchFamily="2" charset="0"/>
              </a:rPr>
              <a:t>10 Marks </a:t>
            </a:r>
            <a:endParaRPr lang="en-IN" dirty="0">
              <a:solidFill>
                <a:srgbClr val="002060"/>
              </a:solidFill>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60F74E9E-FD9C-2A59-A34C-A4AA6B7BB50B}"/>
              </a:ext>
            </a:extLst>
          </p:cNvPr>
          <p:cNvSpPr txBox="1"/>
          <p:nvPr/>
        </p:nvSpPr>
        <p:spPr>
          <a:xfrm>
            <a:off x="402771" y="5802085"/>
            <a:ext cx="7750624" cy="738664"/>
          </a:xfrm>
          <a:prstGeom prst="rect">
            <a:avLst/>
          </a:prstGeom>
          <a:noFill/>
        </p:spPr>
        <p:txBody>
          <a:bodyPr wrap="square">
            <a:spAutoFit/>
          </a:bodyPr>
          <a:lstStyle/>
          <a:p>
            <a:r>
              <a:rPr lang="en-IN" b="1" i="0" u="none" strike="noStrike" baseline="0" dirty="0">
                <a:solidFill>
                  <a:srgbClr val="002060"/>
                </a:solidFill>
                <a:latin typeface="Poppins" panose="00000500000000000000" pitchFamily="2" charset="0"/>
                <a:cs typeface="Poppins" panose="00000500000000000000" pitchFamily="2" charset="0"/>
              </a:rPr>
              <a:t>Oral &amp; Practical Exam </a:t>
            </a:r>
          </a:p>
          <a:p>
            <a:r>
              <a:rPr lang="en-US" b="0" i="0" u="none" strike="noStrike" baseline="0" dirty="0">
                <a:solidFill>
                  <a:srgbClr val="002060"/>
                </a:solidFill>
                <a:latin typeface="Poppins" panose="00000500000000000000" pitchFamily="2" charset="0"/>
                <a:cs typeface="Poppins" panose="00000500000000000000" pitchFamily="2" charset="0"/>
              </a:rPr>
              <a:t>Based on the entire syllabus, oral (10 marks) &amp; practical/implementation (15 marks) examination will be conducted. </a:t>
            </a:r>
            <a:endParaRPr lang="en-IN" dirty="0">
              <a:solidFill>
                <a:srgbClr val="002060"/>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3EBF6593-D7D8-1465-B6A2-BC111271FEF8}"/>
              </a:ext>
            </a:extLst>
          </p:cNvPr>
          <p:cNvSpPr txBox="1"/>
          <p:nvPr/>
        </p:nvSpPr>
        <p:spPr>
          <a:xfrm>
            <a:off x="8305800" y="1919626"/>
            <a:ext cx="3483427" cy="3539430"/>
          </a:xfrm>
          <a:prstGeom prst="rect">
            <a:avLst/>
          </a:prstGeom>
          <a:noFill/>
        </p:spPr>
        <p:txBody>
          <a:bodyPr wrap="square">
            <a:spAutoFit/>
          </a:bodyPr>
          <a:lstStyle/>
          <a:p>
            <a:r>
              <a:rPr lang="en-US" b="1" i="0" u="none" strike="noStrike" baseline="0" dirty="0">
                <a:solidFill>
                  <a:srgbClr val="002060"/>
                </a:solidFill>
                <a:latin typeface="Poppins" panose="00000500000000000000" pitchFamily="2" charset="0"/>
                <a:cs typeface="Poppins" panose="00000500000000000000" pitchFamily="2" charset="0"/>
              </a:rPr>
              <a:t>List of Teacher Assessment Examination (TAE):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Assignment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Case Study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Debate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Solution for Social Problems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Field Visit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Group Project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Flip Classroom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Topic Review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Quiz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Mind Mapping </a:t>
            </a:r>
          </a:p>
          <a:p>
            <a:pPr marL="342900" indent="-342900">
              <a:buClr>
                <a:srgbClr val="002060"/>
              </a:buClr>
              <a:buFont typeface="+mj-lt"/>
              <a:buAutoNum type="arabicPeriod"/>
            </a:pPr>
            <a:r>
              <a:rPr lang="en-IN" b="0" i="0" u="none" strike="noStrike" baseline="0" dirty="0">
                <a:solidFill>
                  <a:srgbClr val="002060"/>
                </a:solidFill>
                <a:latin typeface="Poppins" panose="00000500000000000000" pitchFamily="2" charset="0"/>
                <a:cs typeface="Poppins" panose="00000500000000000000" pitchFamily="2" charset="0"/>
              </a:rPr>
              <a:t>Any other </a:t>
            </a:r>
          </a:p>
          <a:p>
            <a:r>
              <a:rPr lang="en-US" b="1" i="0" u="none" strike="noStrike" baseline="0" dirty="0">
                <a:solidFill>
                  <a:srgbClr val="002060"/>
                </a:solidFill>
                <a:latin typeface="Poppins" panose="00000500000000000000" pitchFamily="2" charset="0"/>
                <a:cs typeface="Poppins" panose="00000500000000000000" pitchFamily="2" charset="0"/>
              </a:rPr>
              <a:t>Note</a:t>
            </a:r>
            <a:r>
              <a:rPr lang="en-US" b="0" i="0" u="none" strike="noStrike" baseline="0" dirty="0">
                <a:solidFill>
                  <a:srgbClr val="002060"/>
                </a:solidFill>
                <a:latin typeface="Poppins" panose="00000500000000000000" pitchFamily="2" charset="0"/>
                <a:cs typeface="Poppins" panose="00000500000000000000" pitchFamily="2" charset="0"/>
              </a:rPr>
              <a:t>: Number of activities to be conducted under TAE would be as per the subject need. </a:t>
            </a:r>
            <a:endParaRPr lang="en-IN" dirty="0">
              <a:solidFill>
                <a:srgbClr val="002060"/>
              </a:solidFill>
              <a:latin typeface="Poppins" panose="00000500000000000000" pitchFamily="2" charset="0"/>
              <a:cs typeface="Poppins" panose="00000500000000000000" pitchFamily="2" charset="0"/>
            </a:endParaRPr>
          </a:p>
        </p:txBody>
      </p:sp>
      <p:sp>
        <p:nvSpPr>
          <p:cNvPr id="4" name="Footer Placeholder 3">
            <a:extLst>
              <a:ext uri="{FF2B5EF4-FFF2-40B4-BE49-F238E27FC236}">
                <a16:creationId xmlns:a16="http://schemas.microsoft.com/office/drawing/2014/main" id="{95A2E545-20B3-7B13-6A61-CD0B243EA023}"/>
              </a:ext>
            </a:extLst>
          </p:cNvPr>
          <p:cNvSpPr>
            <a:spLocks noGrp="1"/>
          </p:cNvSpPr>
          <p:nvPr>
            <p:ph type="ftr" idx="11"/>
          </p:nvPr>
        </p:nvSpPr>
        <p:spPr/>
        <p:txBody>
          <a:bodyPr/>
          <a:lstStyle/>
          <a:p>
            <a:r>
              <a:rPr lang="en-IN" smtClean="0"/>
              <a:t>BOS, COMPUTER ENGINEERING, SJCEM</a:t>
            </a:r>
            <a:endParaRPr lang="en-IN"/>
          </a:p>
        </p:txBody>
      </p:sp>
      <p:sp>
        <p:nvSpPr>
          <p:cNvPr id="6" name="Slide Number Placeholder 5">
            <a:extLst>
              <a:ext uri="{FF2B5EF4-FFF2-40B4-BE49-F238E27FC236}">
                <a16:creationId xmlns:a16="http://schemas.microsoft.com/office/drawing/2014/main" id="{02AA78AD-AE03-2D87-E3E9-53AE9D3B55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27</a:t>
            </a:fld>
            <a:endParaRPr lang="en-IN"/>
          </a:p>
        </p:txBody>
      </p:sp>
    </p:spTree>
    <p:extLst>
      <p:ext uri="{BB962C8B-B14F-4D97-AF65-F5344CB8AC3E}">
        <p14:creationId xmlns:p14="http://schemas.microsoft.com/office/powerpoint/2010/main" val="2334536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800" b="1" dirty="0">
                <a:solidFill>
                  <a:srgbClr val="002060"/>
                </a:solidFill>
                <a:latin typeface="Poppins" panose="00000500000000000000" pitchFamily="2" charset="0"/>
                <a:cs typeface="Poppins" panose="00000500000000000000" pitchFamily="2" charset="0"/>
              </a:rPr>
              <a:t>Agenda: </a:t>
            </a:r>
            <a:r>
              <a:rPr lang="en-IN" sz="2800" b="1" dirty="0" smtClean="0">
                <a:solidFill>
                  <a:srgbClr val="002060"/>
                </a:solidFill>
                <a:latin typeface="Poppins" panose="00000500000000000000" pitchFamily="2" charset="0"/>
                <a:cs typeface="Poppins" panose="00000500000000000000" pitchFamily="2" charset="0"/>
              </a:rPr>
              <a:t>4/5</a:t>
            </a:r>
            <a:endParaRPr lang="en-IN" sz="2800" dirty="0"/>
          </a:p>
        </p:txBody>
      </p:sp>
      <p:sp>
        <p:nvSpPr>
          <p:cNvPr id="3" name="Text Placeholder 2"/>
          <p:cNvSpPr>
            <a:spLocks noGrp="1"/>
          </p:cNvSpPr>
          <p:nvPr>
            <p:ph type="body" idx="1"/>
          </p:nvPr>
        </p:nvSpPr>
        <p:spPr>
          <a:xfrm>
            <a:off x="609600" y="1604520"/>
            <a:ext cx="10972200" cy="644005"/>
          </a:xfrm>
        </p:spPr>
        <p:txBody>
          <a:bodyPr/>
          <a:lstStyle/>
          <a:p>
            <a:pPr marL="114300" indent="0" algn="ctr">
              <a:buNone/>
            </a:pPr>
            <a:r>
              <a:rPr lang="en-US" b="1" kern="150" dirty="0">
                <a:solidFill>
                  <a:srgbClr val="002060"/>
                </a:solidFill>
                <a:latin typeface="Poppins" panose="00000500000000000000" pitchFamily="2" charset="0"/>
                <a:cs typeface="Poppins" panose="00000500000000000000" pitchFamily="2" charset="0"/>
                <a:sym typeface="Arial"/>
              </a:rPr>
              <a:t>To </a:t>
            </a:r>
            <a:r>
              <a:rPr lang="en-US" b="1" kern="150" dirty="0" smtClean="0">
                <a:solidFill>
                  <a:srgbClr val="002060"/>
                </a:solidFill>
                <a:latin typeface="Poppins" panose="00000500000000000000" pitchFamily="2" charset="0"/>
                <a:cs typeface="Poppins" panose="00000500000000000000" pitchFamily="2" charset="0"/>
                <a:sym typeface="Arial"/>
              </a:rPr>
              <a:t>discuss the </a:t>
            </a:r>
            <a:r>
              <a:rPr lang="en-IN" b="1" dirty="0">
                <a:solidFill>
                  <a:srgbClr val="002060"/>
                </a:solidFill>
                <a:latin typeface="Poppins" panose="00000500000000000000" pitchFamily="2" charset="0"/>
                <a:cs typeface="Poppins" panose="00000500000000000000" pitchFamily="2" charset="0"/>
              </a:rPr>
              <a:t>Course Outcome Attainment </a:t>
            </a:r>
            <a:endParaRPr lang="en-IN" dirty="0"/>
          </a:p>
        </p:txBody>
      </p:sp>
    </p:spTree>
    <p:extLst>
      <p:ext uri="{BB962C8B-B14F-4D97-AF65-F5344CB8AC3E}">
        <p14:creationId xmlns:p14="http://schemas.microsoft.com/office/powerpoint/2010/main" val="3139424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E26E7-0281-8F72-2C22-C3CEF1BF2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0CFDF-297A-336A-879B-3219C7B8A433}"/>
              </a:ext>
            </a:extLst>
          </p:cNvPr>
          <p:cNvSpPr>
            <a:spLocks noGrp="1"/>
          </p:cNvSpPr>
          <p:nvPr>
            <p:ph type="title"/>
          </p:nvPr>
        </p:nvSpPr>
        <p:spPr>
          <a:xfrm>
            <a:off x="838200" y="267154"/>
            <a:ext cx="10515600" cy="788761"/>
          </a:xfrm>
        </p:spPr>
        <p:txBody>
          <a:bodyPr>
            <a:normAutofit/>
          </a:bodyPr>
          <a:lstStyle/>
          <a:p>
            <a:pPr algn="ctr"/>
            <a:r>
              <a:rPr lang="en-IN" sz="2400" b="1" dirty="0" smtClean="0">
                <a:solidFill>
                  <a:srgbClr val="002060"/>
                </a:solidFill>
                <a:latin typeface="Poppins" panose="00000500000000000000" pitchFamily="2" charset="0"/>
                <a:cs typeface="Poppins" panose="00000500000000000000" pitchFamily="2" charset="0"/>
              </a:rPr>
              <a:t>Course Outcome Attainment </a:t>
            </a:r>
            <a:endParaRPr lang="en-IN" sz="2400" dirty="0"/>
          </a:p>
        </p:txBody>
      </p:sp>
      <p:sp>
        <p:nvSpPr>
          <p:cNvPr id="4" name="Footer Placeholder 3">
            <a:extLst>
              <a:ext uri="{FF2B5EF4-FFF2-40B4-BE49-F238E27FC236}">
                <a16:creationId xmlns:a16="http://schemas.microsoft.com/office/drawing/2014/main" id="{EAE66419-324E-1B29-37FA-70C63FC3194D}"/>
              </a:ext>
            </a:extLst>
          </p:cNvPr>
          <p:cNvSpPr>
            <a:spLocks noGrp="1"/>
          </p:cNvSpPr>
          <p:nvPr>
            <p:ph type="ftr" idx="11"/>
          </p:nvPr>
        </p:nvSpPr>
        <p:spPr/>
        <p:txBody>
          <a:bodyPr/>
          <a:lstStyle/>
          <a:p>
            <a:r>
              <a:rPr lang="en-IN" smtClean="0"/>
              <a:t>BOS, COMPUTER ENGINEERING, SJCEM</a:t>
            </a:r>
            <a:endParaRPr lang="en-IN"/>
          </a:p>
        </p:txBody>
      </p:sp>
      <p:sp>
        <p:nvSpPr>
          <p:cNvPr id="5" name="Slide Number Placeholder 4">
            <a:extLst>
              <a:ext uri="{FF2B5EF4-FFF2-40B4-BE49-F238E27FC236}">
                <a16:creationId xmlns:a16="http://schemas.microsoft.com/office/drawing/2014/main" id="{56651B36-6190-A44E-CCDD-49792C9AF0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29</a:t>
            </a:fld>
            <a:endParaRPr lang="en-IN"/>
          </a:p>
        </p:txBody>
      </p:sp>
      <p:graphicFrame>
        <p:nvGraphicFramePr>
          <p:cNvPr id="7" name="Content Placeholder 3"/>
          <p:cNvGraphicFramePr>
            <a:graphicFrameLocks/>
          </p:cNvGraphicFramePr>
          <p:nvPr>
            <p:extLst>
              <p:ext uri="{D42A27DB-BD31-4B8C-83A1-F6EECF244321}">
                <p14:modId xmlns:p14="http://schemas.microsoft.com/office/powerpoint/2010/main" val="984922186"/>
              </p:ext>
            </p:extLst>
          </p:nvPr>
        </p:nvGraphicFramePr>
        <p:xfrm>
          <a:off x="2343014" y="1443916"/>
          <a:ext cx="7505972" cy="1902400"/>
        </p:xfrm>
        <a:graphic>
          <a:graphicData uri="http://schemas.openxmlformats.org/drawingml/2006/table">
            <a:tbl>
              <a:tblPr firstRow="1" firstCol="1">
                <a:tableStyleId>{7DF18680-E054-41AD-8BC1-D1AEF772440D}</a:tableStyleId>
              </a:tblPr>
              <a:tblGrid>
                <a:gridCol w="3245827">
                  <a:extLst>
                    <a:ext uri="{9D8B030D-6E8A-4147-A177-3AD203B41FA5}">
                      <a16:colId xmlns:a16="http://schemas.microsoft.com/office/drawing/2014/main" val="2042832495"/>
                    </a:ext>
                  </a:extLst>
                </a:gridCol>
                <a:gridCol w="1622912">
                  <a:extLst>
                    <a:ext uri="{9D8B030D-6E8A-4147-A177-3AD203B41FA5}">
                      <a16:colId xmlns:a16="http://schemas.microsoft.com/office/drawing/2014/main" val="428269318"/>
                    </a:ext>
                  </a:extLst>
                </a:gridCol>
                <a:gridCol w="1622912">
                  <a:extLst>
                    <a:ext uri="{9D8B030D-6E8A-4147-A177-3AD203B41FA5}">
                      <a16:colId xmlns:a16="http://schemas.microsoft.com/office/drawing/2014/main" val="501611197"/>
                    </a:ext>
                  </a:extLst>
                </a:gridCol>
                <a:gridCol w="1014321">
                  <a:extLst>
                    <a:ext uri="{9D8B030D-6E8A-4147-A177-3AD203B41FA5}">
                      <a16:colId xmlns:a16="http://schemas.microsoft.com/office/drawing/2014/main" val="1412980888"/>
                    </a:ext>
                  </a:extLst>
                </a:gridCol>
              </a:tblGrid>
              <a:tr h="380480">
                <a:tc gridSpan="4">
                  <a:txBody>
                    <a:bodyPr/>
                    <a:lstStyle/>
                    <a:p>
                      <a:pPr algn="ctr" fontAlgn="b"/>
                      <a:r>
                        <a:rPr lang="en-US" sz="1800" u="none" strike="noStrike" dirty="0" smtClean="0">
                          <a:effectLst/>
                        </a:rPr>
                        <a:t>Attainment Levels</a:t>
                      </a:r>
                      <a:endParaRPr lang="en-IN" sz="1800" b="1" i="0" u="none" strike="noStrike" dirty="0">
                        <a:solidFill>
                          <a:schemeClr val="bg1"/>
                        </a:solidFill>
                        <a:effectLst/>
                        <a:latin typeface="Calibri" panose="020F0502020204030204" pitchFamily="34" charset="0"/>
                      </a:endParaRPr>
                    </a:p>
                  </a:txBody>
                  <a:tcPr marL="7620" marR="7620" marT="7620" marB="0" anchor="ctr"/>
                </a:tc>
                <a:tc hMerge="1">
                  <a:txBody>
                    <a:bodyPr/>
                    <a:lstStyle/>
                    <a:p>
                      <a:pPr algn="ctr" fontAlgn="b"/>
                      <a:endParaRPr lang="en-IN"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ctr" fontAlgn="b"/>
                      <a:endParaRPr lang="en-IN"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ctr" fontAlgn="ctr"/>
                      <a:endParaRPr lang="en-IN" sz="20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7652089"/>
                  </a:ext>
                </a:extLst>
              </a:tr>
              <a:tr h="380480">
                <a:tc>
                  <a:txBody>
                    <a:bodyPr/>
                    <a:lstStyle/>
                    <a:p>
                      <a:pPr algn="ctr" fontAlgn="b"/>
                      <a:r>
                        <a:rPr lang="en-IN" sz="1800" u="none" strike="noStrike" dirty="0">
                          <a:effectLst/>
                        </a:rPr>
                        <a:t>Particular</a:t>
                      </a:r>
                      <a:endParaRPr lang="en-IN" sz="1800" b="1" i="0" u="none" strike="noStrike" dirty="0">
                        <a:solidFill>
                          <a:srgbClr val="000000"/>
                        </a:solidFill>
                        <a:effectLst/>
                        <a:latin typeface="Calibri" panose="020F0502020204030204" pitchFamily="34" charset="0"/>
                      </a:endParaRPr>
                    </a:p>
                  </a:txBody>
                  <a:tcPr marL="7620" marR="7620" marT="7620" marB="0" anchor="ctr">
                    <a:lnR w="12700" cap="flat" cmpd="sng" algn="ctr">
                      <a:noFill/>
                      <a:prstDash val="solid"/>
                      <a:round/>
                      <a:headEnd type="none" w="med" len="med"/>
                      <a:tailEnd type="none" w="med" len="med"/>
                    </a:lnR>
                  </a:tcPr>
                </a:tc>
                <a:tc>
                  <a:txBody>
                    <a:bodyPr/>
                    <a:lstStyle/>
                    <a:p>
                      <a:pPr algn="ctr" fontAlgn="b"/>
                      <a:r>
                        <a:rPr lang="en-IN" sz="1800" u="none" strike="noStrike" dirty="0">
                          <a:effectLst/>
                        </a:rPr>
                        <a:t>Theory</a:t>
                      </a:r>
                      <a:endParaRPr lang="en-IN" sz="1800" b="1"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IN" sz="1800" u="none" strike="noStrike" dirty="0">
                          <a:effectLst/>
                        </a:rPr>
                        <a:t>Practical</a:t>
                      </a:r>
                      <a:endParaRPr lang="en-IN" sz="1800" b="1"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IN" sz="1800" u="none" strike="noStrike" dirty="0">
                          <a:effectLst/>
                        </a:rPr>
                        <a:t>Level</a:t>
                      </a:r>
                      <a:endParaRPr lang="en-IN" sz="1800" b="1"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36964801"/>
                  </a:ext>
                </a:extLst>
              </a:tr>
              <a:tr h="380480">
                <a:tc>
                  <a:txBody>
                    <a:bodyPr/>
                    <a:lstStyle/>
                    <a:p>
                      <a:pPr algn="ctr" fontAlgn="b"/>
                      <a:r>
                        <a:rPr lang="en-IN" sz="1800" u="none" strike="noStrike" dirty="0">
                          <a:effectLst/>
                        </a:rPr>
                        <a:t>50% students score above</a:t>
                      </a:r>
                      <a:endParaRPr lang="en-IN" sz="1800" b="0" i="0" u="none" strike="noStrike" dirty="0">
                        <a:solidFill>
                          <a:srgbClr val="000000"/>
                        </a:solidFill>
                        <a:effectLst/>
                        <a:latin typeface="Calibri" panose="020F0502020204030204" pitchFamily="34" charset="0"/>
                      </a:endParaRPr>
                    </a:p>
                  </a:txBody>
                  <a:tcPr marL="7620" marR="7620" marT="7620" marB="0" anchor="ctr">
                    <a:lnR w="12700" cap="flat" cmpd="sng" algn="ctr">
                      <a:noFill/>
                      <a:prstDash val="solid"/>
                      <a:round/>
                      <a:headEnd type="none" w="med" len="med"/>
                      <a:tailEnd type="none" w="med" len="med"/>
                    </a:lnR>
                  </a:tcPr>
                </a:tc>
                <a:tc>
                  <a:txBody>
                    <a:bodyPr/>
                    <a:lstStyle/>
                    <a:p>
                      <a:pPr algn="ctr" fontAlgn="b"/>
                      <a:r>
                        <a:rPr lang="en-IN" sz="1800" u="none" strike="noStrike" dirty="0">
                          <a:effectLst/>
                        </a:rPr>
                        <a:t>60%</a:t>
                      </a:r>
                      <a:endParaRPr lang="en-IN" sz="1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IN" sz="1800" u="none" strike="noStrike">
                          <a:effectLst/>
                        </a:rPr>
                        <a:t>70%</a:t>
                      </a:r>
                      <a:endParaRPr lang="en-IN" sz="18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IN" sz="1800" u="none" strike="noStrike">
                          <a:effectLst/>
                        </a:rPr>
                        <a:t>1</a:t>
                      </a:r>
                      <a:endParaRPr lang="en-IN" sz="18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69397651"/>
                  </a:ext>
                </a:extLst>
              </a:tr>
              <a:tr h="380480">
                <a:tc>
                  <a:txBody>
                    <a:bodyPr/>
                    <a:lstStyle/>
                    <a:p>
                      <a:pPr algn="ctr" fontAlgn="b"/>
                      <a:r>
                        <a:rPr lang="en-IN" sz="1800" u="none" strike="noStrike" dirty="0">
                          <a:effectLst/>
                        </a:rPr>
                        <a:t>60% </a:t>
                      </a:r>
                      <a:r>
                        <a:rPr lang="en-IN" sz="1800" u="none" strike="noStrike" dirty="0" smtClean="0">
                          <a:effectLst/>
                        </a:rPr>
                        <a:t>students </a:t>
                      </a:r>
                      <a:r>
                        <a:rPr lang="en-IN" sz="1800" u="none" strike="noStrike" dirty="0">
                          <a:effectLst/>
                        </a:rPr>
                        <a:t>score above</a:t>
                      </a:r>
                      <a:endParaRPr lang="en-IN" sz="1800" b="0" i="0" u="none" strike="noStrike" dirty="0">
                        <a:solidFill>
                          <a:srgbClr val="000000"/>
                        </a:solidFill>
                        <a:effectLst/>
                        <a:latin typeface="Calibri" panose="020F0502020204030204" pitchFamily="34" charset="0"/>
                      </a:endParaRPr>
                    </a:p>
                  </a:txBody>
                  <a:tcPr marL="7620" marR="7620" marT="7620" marB="0" anchor="ctr">
                    <a:lnR w="12700" cap="flat" cmpd="sng" algn="ctr">
                      <a:noFill/>
                      <a:prstDash val="solid"/>
                      <a:round/>
                      <a:headEnd type="none" w="med" len="med"/>
                      <a:tailEnd type="none" w="med" len="med"/>
                    </a:lnR>
                  </a:tcPr>
                </a:tc>
                <a:tc>
                  <a:txBody>
                    <a:bodyPr/>
                    <a:lstStyle/>
                    <a:p>
                      <a:pPr algn="ctr" fontAlgn="b"/>
                      <a:r>
                        <a:rPr lang="en-IN" sz="1800" u="none" strike="noStrike" dirty="0">
                          <a:effectLst/>
                        </a:rPr>
                        <a:t>60%</a:t>
                      </a:r>
                      <a:endParaRPr lang="en-IN" sz="1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IN" sz="1800" u="none" strike="noStrike" dirty="0">
                          <a:effectLst/>
                        </a:rPr>
                        <a:t>70%</a:t>
                      </a:r>
                      <a:endParaRPr lang="en-IN" sz="1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IN" sz="1800" u="none" strike="noStrike">
                          <a:effectLst/>
                        </a:rPr>
                        <a:t>2</a:t>
                      </a:r>
                      <a:endParaRPr lang="en-IN" sz="1800" b="0" i="0" u="none" strike="noStrike">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21375818"/>
                  </a:ext>
                </a:extLst>
              </a:tr>
              <a:tr h="380480">
                <a:tc>
                  <a:txBody>
                    <a:bodyPr/>
                    <a:lstStyle/>
                    <a:p>
                      <a:pPr algn="ctr" fontAlgn="b"/>
                      <a:r>
                        <a:rPr lang="en-IN" sz="1800" u="none" strike="noStrike" dirty="0">
                          <a:effectLst/>
                        </a:rPr>
                        <a:t>70% students score above</a:t>
                      </a:r>
                      <a:endParaRPr lang="en-IN" sz="1800" b="0" i="0" u="none" strike="noStrike" dirty="0">
                        <a:solidFill>
                          <a:srgbClr val="000000"/>
                        </a:solidFill>
                        <a:effectLst/>
                        <a:latin typeface="Calibri" panose="020F0502020204030204" pitchFamily="34" charset="0"/>
                      </a:endParaRPr>
                    </a:p>
                  </a:txBody>
                  <a:tcPr marL="7620" marR="7620" marT="7620" marB="0" anchor="ctr">
                    <a:lnR w="12700" cap="flat" cmpd="sng" algn="ctr">
                      <a:noFill/>
                      <a:prstDash val="solid"/>
                      <a:round/>
                      <a:headEnd type="none" w="med" len="med"/>
                      <a:tailEnd type="none" w="med" len="med"/>
                    </a:lnR>
                  </a:tcPr>
                </a:tc>
                <a:tc>
                  <a:txBody>
                    <a:bodyPr/>
                    <a:lstStyle/>
                    <a:p>
                      <a:pPr algn="ctr" fontAlgn="b"/>
                      <a:r>
                        <a:rPr lang="en-IN" sz="1800" u="none" strike="noStrike" dirty="0">
                          <a:effectLst/>
                        </a:rPr>
                        <a:t>60%</a:t>
                      </a:r>
                      <a:endParaRPr lang="en-IN" sz="1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IN" sz="1800" u="none" strike="noStrike" dirty="0">
                          <a:effectLst/>
                        </a:rPr>
                        <a:t>70%</a:t>
                      </a:r>
                      <a:endParaRPr lang="en-IN" sz="1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IN" sz="1800" u="none" strike="noStrike" dirty="0">
                          <a:effectLst/>
                        </a:rPr>
                        <a:t>3</a:t>
                      </a:r>
                      <a:endParaRPr lang="en-IN" sz="1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201042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20257849"/>
              </p:ext>
            </p:extLst>
          </p:nvPr>
        </p:nvGraphicFramePr>
        <p:xfrm>
          <a:off x="838200" y="3734317"/>
          <a:ext cx="10698807" cy="2228739"/>
        </p:xfrm>
        <a:graphic>
          <a:graphicData uri="http://schemas.openxmlformats.org/drawingml/2006/table">
            <a:tbl>
              <a:tblPr firstRow="1" bandRow="1">
                <a:tableStyleId>{CDB06FF9-E631-4C37-AF0D-DC8F33F7591D}</a:tableStyleId>
              </a:tblPr>
              <a:tblGrid>
                <a:gridCol w="941727">
                  <a:extLst>
                    <a:ext uri="{9D8B030D-6E8A-4147-A177-3AD203B41FA5}">
                      <a16:colId xmlns:a16="http://schemas.microsoft.com/office/drawing/2014/main" val="2223038096"/>
                    </a:ext>
                  </a:extLst>
                </a:gridCol>
                <a:gridCol w="1732974">
                  <a:extLst>
                    <a:ext uri="{9D8B030D-6E8A-4147-A177-3AD203B41FA5}">
                      <a16:colId xmlns:a16="http://schemas.microsoft.com/office/drawing/2014/main" val="2876666374"/>
                    </a:ext>
                  </a:extLst>
                </a:gridCol>
                <a:gridCol w="1337351">
                  <a:extLst>
                    <a:ext uri="{9D8B030D-6E8A-4147-A177-3AD203B41FA5}">
                      <a16:colId xmlns:a16="http://schemas.microsoft.com/office/drawing/2014/main" val="784062360"/>
                    </a:ext>
                  </a:extLst>
                </a:gridCol>
                <a:gridCol w="1337351">
                  <a:extLst>
                    <a:ext uri="{9D8B030D-6E8A-4147-A177-3AD203B41FA5}">
                      <a16:colId xmlns:a16="http://schemas.microsoft.com/office/drawing/2014/main" val="193824514"/>
                    </a:ext>
                  </a:extLst>
                </a:gridCol>
                <a:gridCol w="1337351">
                  <a:extLst>
                    <a:ext uri="{9D8B030D-6E8A-4147-A177-3AD203B41FA5}">
                      <a16:colId xmlns:a16="http://schemas.microsoft.com/office/drawing/2014/main" val="2253738021"/>
                    </a:ext>
                  </a:extLst>
                </a:gridCol>
                <a:gridCol w="1337351">
                  <a:extLst>
                    <a:ext uri="{9D8B030D-6E8A-4147-A177-3AD203B41FA5}">
                      <a16:colId xmlns:a16="http://schemas.microsoft.com/office/drawing/2014/main" val="1341847989"/>
                    </a:ext>
                  </a:extLst>
                </a:gridCol>
                <a:gridCol w="1337351">
                  <a:extLst>
                    <a:ext uri="{9D8B030D-6E8A-4147-A177-3AD203B41FA5}">
                      <a16:colId xmlns:a16="http://schemas.microsoft.com/office/drawing/2014/main" val="1616870220"/>
                    </a:ext>
                  </a:extLst>
                </a:gridCol>
                <a:gridCol w="1337351">
                  <a:extLst>
                    <a:ext uri="{9D8B030D-6E8A-4147-A177-3AD203B41FA5}">
                      <a16:colId xmlns:a16="http://schemas.microsoft.com/office/drawing/2014/main" val="3802603533"/>
                    </a:ext>
                  </a:extLst>
                </a:gridCol>
              </a:tblGrid>
              <a:tr h="400734">
                <a:tc rowSpan="2" gridSpan="2">
                  <a:txBody>
                    <a:bodyPr/>
                    <a:lstStyle/>
                    <a:p>
                      <a:pPr algn="ctr"/>
                      <a:r>
                        <a:rPr lang="en-US" sz="1600" dirty="0" smtClean="0"/>
                        <a:t>Type of Subject</a:t>
                      </a:r>
                      <a:endParaRPr lang="en-IN" sz="1600" dirty="0"/>
                    </a:p>
                  </a:txBody>
                  <a:tcPr anchor="ctr"/>
                </a:tc>
                <a:tc rowSpan="2" hMerge="1">
                  <a:txBody>
                    <a:bodyPr/>
                    <a:lstStyle/>
                    <a:p>
                      <a:endParaRPr lang="en-IN" dirty="0"/>
                    </a:p>
                  </a:txBody>
                  <a:tcPr/>
                </a:tc>
                <a:tc gridSpan="6">
                  <a:txBody>
                    <a:bodyPr/>
                    <a:lstStyle/>
                    <a:p>
                      <a:pPr algn="ctr"/>
                      <a:r>
                        <a:rPr lang="en-US" sz="1600" dirty="0" smtClean="0"/>
                        <a:t>Assessment Tools</a:t>
                      </a:r>
                      <a:endParaRPr lang="en-IN" sz="1600" dirty="0"/>
                    </a:p>
                  </a:txBody>
                  <a:tcPr anchor="ct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890506958"/>
                  </a:ext>
                </a:extLst>
              </a:tr>
              <a:tr h="625803">
                <a:tc gridSpan="2" vMerge="1">
                  <a:txBody>
                    <a:bodyPr/>
                    <a:lstStyle/>
                    <a:p>
                      <a:endParaRPr lang="en-IN" dirty="0"/>
                    </a:p>
                  </a:txBody>
                  <a:tcPr>
                    <a:solidFill>
                      <a:schemeClr val="accent1">
                        <a:lumMod val="60000"/>
                        <a:lumOff val="40000"/>
                      </a:schemeClr>
                    </a:solidFill>
                  </a:tcPr>
                </a:tc>
                <a:tc hMerge="1" vMerge="1">
                  <a:txBody>
                    <a:bodyPr/>
                    <a:lstStyle/>
                    <a:p>
                      <a:endParaRPr lang="en-IN" dirty="0"/>
                    </a:p>
                  </a:txBody>
                  <a:tcPr/>
                </a:tc>
                <a:tc>
                  <a:txBody>
                    <a:bodyPr/>
                    <a:lstStyle/>
                    <a:p>
                      <a:pPr marR="0" algn="ctr" rtl="0">
                        <a:lnSpc>
                          <a:spcPct val="100000"/>
                        </a:lnSpc>
                        <a:spcBef>
                          <a:spcPts val="0"/>
                        </a:spcBef>
                        <a:spcAft>
                          <a:spcPts val="0"/>
                        </a:spcAft>
                        <a:buClr>
                          <a:srgbClr val="000000"/>
                        </a:buClr>
                        <a:buFont typeface="Arial"/>
                      </a:pPr>
                      <a:r>
                        <a:rPr lang="en-US" sz="1600" b="1" u="none" strike="noStrike" cap="none" dirty="0" smtClean="0">
                          <a:sym typeface="Arial"/>
                        </a:rPr>
                        <a:t>ESE</a:t>
                      </a:r>
                      <a:endParaRPr lang="en-IN" sz="1600" b="1" i="0" u="none" strike="noStrike" cap="none" dirty="0">
                        <a:solidFill>
                          <a:schemeClr val="lt1"/>
                        </a:solidFill>
                        <a:latin typeface="Calibri"/>
                        <a:ea typeface="Calibri"/>
                        <a:cs typeface="Calibri"/>
                        <a:sym typeface="Arial"/>
                      </a:endParaRPr>
                    </a:p>
                  </a:txBody>
                  <a:tcPr anchor="ctr"/>
                </a:tc>
                <a:tc>
                  <a:txBody>
                    <a:bodyPr/>
                    <a:lstStyle/>
                    <a:p>
                      <a:pPr marR="0" algn="ctr" rtl="0">
                        <a:lnSpc>
                          <a:spcPct val="100000"/>
                        </a:lnSpc>
                        <a:spcBef>
                          <a:spcPts val="0"/>
                        </a:spcBef>
                        <a:spcAft>
                          <a:spcPts val="0"/>
                        </a:spcAft>
                        <a:buClr>
                          <a:srgbClr val="000000"/>
                        </a:buClr>
                        <a:buFont typeface="Arial"/>
                      </a:pPr>
                      <a:r>
                        <a:rPr lang="en-US" sz="1600" b="1" u="none" strike="noStrike" cap="none" dirty="0" smtClean="0">
                          <a:sym typeface="Arial"/>
                        </a:rPr>
                        <a:t>IAE</a:t>
                      </a:r>
                      <a:endParaRPr lang="en-IN" sz="1600" b="1" i="0" u="none" strike="noStrike" cap="none" dirty="0">
                        <a:solidFill>
                          <a:schemeClr val="lt1"/>
                        </a:solidFill>
                        <a:latin typeface="Calibri"/>
                        <a:ea typeface="Calibri"/>
                        <a:cs typeface="Calibri"/>
                        <a:sym typeface="Arial"/>
                      </a:endParaRPr>
                    </a:p>
                  </a:txBody>
                  <a:tcPr anchor="ctr"/>
                </a:tc>
                <a:tc>
                  <a:txBody>
                    <a:bodyPr/>
                    <a:lstStyle/>
                    <a:p>
                      <a:pPr marR="0" algn="ctr" rtl="0">
                        <a:lnSpc>
                          <a:spcPct val="100000"/>
                        </a:lnSpc>
                        <a:spcBef>
                          <a:spcPts val="0"/>
                        </a:spcBef>
                        <a:spcAft>
                          <a:spcPts val="0"/>
                        </a:spcAft>
                        <a:buClr>
                          <a:srgbClr val="000000"/>
                        </a:buClr>
                        <a:buFont typeface="Arial"/>
                      </a:pPr>
                      <a:r>
                        <a:rPr lang="en-US" sz="1600" b="1" u="none" strike="noStrike" cap="none" dirty="0" smtClean="0">
                          <a:sym typeface="Arial"/>
                        </a:rPr>
                        <a:t>TAE</a:t>
                      </a:r>
                      <a:endParaRPr lang="en-IN" sz="1600" b="1" i="0" u="none" strike="noStrike" cap="none" dirty="0">
                        <a:solidFill>
                          <a:schemeClr val="lt1"/>
                        </a:solidFill>
                        <a:latin typeface="Calibri"/>
                        <a:ea typeface="Calibri"/>
                        <a:cs typeface="Calibri"/>
                        <a:sym typeface="Arial"/>
                      </a:endParaRPr>
                    </a:p>
                  </a:txBody>
                  <a:tcPr anchor="ctr"/>
                </a:tc>
                <a:tc>
                  <a:txBody>
                    <a:bodyPr/>
                    <a:lstStyle/>
                    <a:p>
                      <a:pPr marR="0" algn="ctr" rtl="0">
                        <a:lnSpc>
                          <a:spcPct val="100000"/>
                        </a:lnSpc>
                        <a:spcBef>
                          <a:spcPts val="0"/>
                        </a:spcBef>
                        <a:spcAft>
                          <a:spcPts val="0"/>
                        </a:spcAft>
                        <a:buClr>
                          <a:srgbClr val="000000"/>
                        </a:buClr>
                        <a:buFont typeface="Arial"/>
                      </a:pPr>
                      <a:r>
                        <a:rPr lang="en-US" sz="1600" b="1" u="none" strike="noStrike" cap="none" dirty="0" smtClean="0">
                          <a:sym typeface="Arial"/>
                        </a:rPr>
                        <a:t>Experiment</a:t>
                      </a:r>
                      <a:endParaRPr lang="en-IN" sz="1600" b="1" i="0" u="none" strike="noStrike" cap="none" dirty="0">
                        <a:solidFill>
                          <a:schemeClr val="lt1"/>
                        </a:solidFill>
                        <a:latin typeface="Calibri"/>
                        <a:ea typeface="Calibri"/>
                        <a:cs typeface="Calibri"/>
                        <a:sym typeface="Arial"/>
                      </a:endParaRPr>
                    </a:p>
                  </a:txBody>
                  <a:tcPr anchor="ctr"/>
                </a:tc>
                <a:tc>
                  <a:txBody>
                    <a:bodyPr/>
                    <a:lstStyle/>
                    <a:p>
                      <a:pPr marR="0" algn="ctr" rtl="0">
                        <a:lnSpc>
                          <a:spcPct val="100000"/>
                        </a:lnSpc>
                        <a:spcBef>
                          <a:spcPts val="0"/>
                        </a:spcBef>
                        <a:spcAft>
                          <a:spcPts val="0"/>
                        </a:spcAft>
                        <a:buClr>
                          <a:srgbClr val="000000"/>
                        </a:buClr>
                        <a:buFont typeface="Arial"/>
                      </a:pPr>
                      <a:r>
                        <a:rPr lang="en-US" sz="1600" b="1" u="none" strike="noStrike" cap="none" dirty="0" smtClean="0">
                          <a:sym typeface="Arial"/>
                        </a:rPr>
                        <a:t>OR/PR</a:t>
                      </a:r>
                      <a:endParaRPr lang="en-IN" sz="1600" b="1" i="0" u="none" strike="noStrike" cap="none" dirty="0">
                        <a:solidFill>
                          <a:schemeClr val="lt1"/>
                        </a:solidFill>
                        <a:latin typeface="Calibri"/>
                        <a:ea typeface="Calibri"/>
                        <a:cs typeface="Calibri"/>
                        <a:sym typeface="Arial"/>
                      </a:endParaRPr>
                    </a:p>
                  </a:txBody>
                  <a:tcPr anchor="ctr"/>
                </a:tc>
                <a:tc>
                  <a:txBody>
                    <a:bodyPr/>
                    <a:lstStyle/>
                    <a:p>
                      <a:pPr marR="0" algn="ctr" rtl="0">
                        <a:lnSpc>
                          <a:spcPct val="100000"/>
                        </a:lnSpc>
                        <a:spcBef>
                          <a:spcPts val="0"/>
                        </a:spcBef>
                        <a:spcAft>
                          <a:spcPts val="0"/>
                        </a:spcAft>
                        <a:buClr>
                          <a:srgbClr val="000000"/>
                        </a:buClr>
                        <a:buFont typeface="Arial"/>
                      </a:pPr>
                      <a:r>
                        <a:rPr lang="en-US" sz="1600" b="1" u="none" strike="noStrike" cap="none" dirty="0" smtClean="0">
                          <a:sym typeface="Arial"/>
                        </a:rPr>
                        <a:t>Course Exit Feedback</a:t>
                      </a:r>
                      <a:endParaRPr lang="en-IN" sz="1600" b="1" i="0" u="none" strike="noStrike" cap="none" dirty="0">
                        <a:solidFill>
                          <a:schemeClr val="lt1"/>
                        </a:solidFill>
                        <a:latin typeface="Calibri"/>
                        <a:ea typeface="Calibri"/>
                        <a:cs typeface="Calibri"/>
                        <a:sym typeface="Arial"/>
                      </a:endParaRPr>
                    </a:p>
                  </a:txBody>
                  <a:tcPr anchor="ctr"/>
                </a:tc>
                <a:extLst>
                  <a:ext uri="{0D108BD9-81ED-4DB2-BD59-A6C34878D82A}">
                    <a16:rowId xmlns:a16="http://schemas.microsoft.com/office/drawing/2014/main" val="1200483419"/>
                  </a:ext>
                </a:extLst>
              </a:tr>
              <a:tr h="400734">
                <a:tc>
                  <a:txBody>
                    <a:bodyPr/>
                    <a:lstStyle/>
                    <a:p>
                      <a:r>
                        <a:rPr lang="en-US" sz="1600" dirty="0" smtClean="0"/>
                        <a:t>Type I</a:t>
                      </a:r>
                      <a:endParaRPr lang="en-IN" sz="1600" dirty="0"/>
                    </a:p>
                  </a:txBody>
                  <a:tcPr/>
                </a:tc>
                <a:tc>
                  <a:txBody>
                    <a:bodyPr/>
                    <a:lstStyle/>
                    <a:p>
                      <a:r>
                        <a:rPr lang="en-US" sz="1600" dirty="0" smtClean="0"/>
                        <a:t>Theory +Practical</a:t>
                      </a:r>
                      <a:endParaRPr lang="en-IN" sz="1600" dirty="0"/>
                    </a:p>
                  </a:txBody>
                  <a:tcPr/>
                </a:tc>
                <a:tc>
                  <a:txBody>
                    <a:bodyPr/>
                    <a:lstStyle/>
                    <a:p>
                      <a:pPr algn="ctr"/>
                      <a:r>
                        <a:rPr lang="en-IN" sz="1600" dirty="0" smtClean="0">
                          <a:sym typeface="Wingdings" panose="05000000000000000000" pitchFamily="2" charset="2"/>
                        </a:rPr>
                        <a:t></a:t>
                      </a:r>
                      <a:endParaRPr lang="en-IN" sz="16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endParaRPr lang="en-IN"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endParaRPr lang="en-IN" sz="16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u="none" strike="noStrike" kern="0" cap="none" spc="0" normalizeH="0" baseline="0" noProof="0" dirty="0" smtClean="0">
                          <a:ln>
                            <a:noFill/>
                          </a:ln>
                          <a:effectLst/>
                          <a:uLnTx/>
                          <a:uFillTx/>
                          <a:sym typeface="Wingdings" panose="05000000000000000000" pitchFamily="2" charset="2"/>
                        </a:rPr>
                        <a:t></a:t>
                      </a:r>
                      <a:endParaRPr kumimoji="0" lang="en-IN" sz="1600" b="0" i="0" u="none" strike="noStrike" kern="0" cap="none" spc="0" normalizeH="0" baseline="0" noProof="0" dirty="0">
                        <a:ln>
                          <a:noFill/>
                        </a:ln>
                        <a:solidFill>
                          <a:srgbClr val="000000"/>
                        </a:solidFill>
                        <a:effectLst/>
                        <a:uLnTx/>
                        <a:uFillTx/>
                        <a:latin typeface="Calibri"/>
                        <a:ea typeface="Calibri"/>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u="none" strike="noStrike" kern="0" cap="none" spc="0" normalizeH="0" baseline="0" noProof="0" dirty="0" smtClean="0">
                          <a:ln>
                            <a:noFill/>
                          </a:ln>
                          <a:effectLst/>
                          <a:uLnTx/>
                          <a:uFillTx/>
                          <a:sym typeface="Wingdings" panose="05000000000000000000" pitchFamily="2" charset="2"/>
                        </a:rPr>
                        <a:t></a:t>
                      </a:r>
                      <a:endParaRPr kumimoji="0" lang="en-IN" sz="1600" b="0" i="0" u="none" strike="noStrike" kern="0" cap="none" spc="0" normalizeH="0" baseline="0" noProof="0" dirty="0">
                        <a:ln>
                          <a:noFill/>
                        </a:ln>
                        <a:solidFill>
                          <a:srgbClr val="000000"/>
                        </a:solidFill>
                        <a:effectLst/>
                        <a:uLnTx/>
                        <a:uFillTx/>
                        <a:latin typeface="Calibri"/>
                        <a:ea typeface="Calibri"/>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u="none" strike="noStrike" kern="0" cap="none" spc="0" normalizeH="0" baseline="0" noProof="0" dirty="0" smtClean="0">
                          <a:ln>
                            <a:noFill/>
                          </a:ln>
                          <a:effectLst/>
                          <a:uLnTx/>
                          <a:uFillTx/>
                          <a:sym typeface="Wingdings" panose="05000000000000000000" pitchFamily="2" charset="2"/>
                        </a:rPr>
                        <a:t></a:t>
                      </a:r>
                      <a:endParaRPr kumimoji="0" lang="en-IN" sz="1600" b="0" i="0" u="none" strike="noStrike" kern="0" cap="none" spc="0" normalizeH="0" baseline="0" noProof="0" dirty="0">
                        <a:ln>
                          <a:noFill/>
                        </a:ln>
                        <a:solidFill>
                          <a:srgbClr val="000000"/>
                        </a:solidFill>
                        <a:effectLst/>
                        <a:uLnTx/>
                        <a:uFillTx/>
                        <a:latin typeface="Calibri"/>
                        <a:ea typeface="Calibri"/>
                        <a:cs typeface="Calibri"/>
                        <a:sym typeface="Arial"/>
                      </a:endParaRPr>
                    </a:p>
                  </a:txBody>
                  <a:tcPr anchor="ctr"/>
                </a:tc>
                <a:extLst>
                  <a:ext uri="{0D108BD9-81ED-4DB2-BD59-A6C34878D82A}">
                    <a16:rowId xmlns:a16="http://schemas.microsoft.com/office/drawing/2014/main" val="3597106146"/>
                  </a:ext>
                </a:extLst>
              </a:tr>
              <a:tr h="400734">
                <a:tc>
                  <a:txBody>
                    <a:bodyPr/>
                    <a:lstStyle/>
                    <a:p>
                      <a:r>
                        <a:rPr lang="en-US" sz="1600" dirty="0" smtClean="0"/>
                        <a:t>Type II</a:t>
                      </a:r>
                      <a:endParaRPr lang="en-IN" sz="1600" dirty="0"/>
                    </a:p>
                  </a:txBody>
                  <a:tcPr/>
                </a:tc>
                <a:tc>
                  <a:txBody>
                    <a:bodyPr/>
                    <a:lstStyle/>
                    <a:p>
                      <a:r>
                        <a:rPr lang="en-US" sz="1600" dirty="0" smtClean="0"/>
                        <a:t>Theory</a:t>
                      </a:r>
                      <a:endParaRPr lang="en-IN" sz="1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u="none" strike="noStrike" kern="0" cap="none" spc="0" normalizeH="0" baseline="0" noProof="0" dirty="0" smtClean="0">
                          <a:ln>
                            <a:noFill/>
                          </a:ln>
                          <a:effectLst/>
                          <a:uLnTx/>
                          <a:uFillTx/>
                          <a:sym typeface="Wingdings" panose="05000000000000000000" pitchFamily="2" charset="2"/>
                        </a:rPr>
                        <a:t></a:t>
                      </a:r>
                      <a:endParaRPr kumimoji="0" lang="en-IN" sz="1600" b="0" i="0" u="none" strike="noStrike" kern="0" cap="none" spc="0" normalizeH="0" baseline="0" noProof="0" dirty="0">
                        <a:ln>
                          <a:noFill/>
                        </a:ln>
                        <a:solidFill>
                          <a:srgbClr val="000000"/>
                        </a:solidFill>
                        <a:effectLst/>
                        <a:uLnTx/>
                        <a:uFillTx/>
                        <a:latin typeface="Calibri"/>
                        <a:ea typeface="Calibri"/>
                        <a:cs typeface="Calibri"/>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1600" u="none" strike="noStrike" kern="0" cap="none" spc="0" normalizeH="0" baseline="0" noProof="0" dirty="0" smtClean="0">
                          <a:ln>
                            <a:noFill/>
                          </a:ln>
                          <a:effectLst/>
                          <a:uLnTx/>
                          <a:uFillTx/>
                          <a:sym typeface="Wingdings" panose="05000000000000000000" pitchFamily="2" charset="2"/>
                        </a:rPr>
                        <a:t></a:t>
                      </a:r>
                      <a:endParaRPr kumimoji="0" lang="en-IN" sz="1600" b="0" i="0" u="none" strike="noStrike" kern="0" cap="none" spc="0" normalizeH="0" baseline="0" noProof="0" dirty="0">
                        <a:ln>
                          <a:noFill/>
                        </a:ln>
                        <a:solidFill>
                          <a:srgbClr val="000000"/>
                        </a:solidFill>
                        <a:effectLst/>
                        <a:uLnTx/>
                        <a:uFillTx/>
                        <a:latin typeface="Calibri"/>
                        <a:ea typeface="Calibri"/>
                        <a:cs typeface="Calibri"/>
                        <a:sym typeface="Arial"/>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r>
                        <a:rPr lang="en-IN" sz="1600" dirty="0" smtClean="0">
                          <a:sym typeface="Arial"/>
                        </a:rPr>
                        <a:t>*</a:t>
                      </a:r>
                      <a:endParaRPr lang="en-IN" sz="1600" dirty="0" smtClean="0"/>
                    </a:p>
                  </a:txBody>
                  <a:tcPr anchor="ctr"/>
                </a:tc>
                <a:tc>
                  <a:txBody>
                    <a:bodyPr/>
                    <a:lstStyle/>
                    <a:p>
                      <a:pPr algn="ctr"/>
                      <a:endParaRPr lang="en-IN" sz="1600" dirty="0"/>
                    </a:p>
                  </a:txBody>
                  <a:tcPr anchor="ctr"/>
                </a:tc>
                <a:tc>
                  <a:txBody>
                    <a:bodyPr/>
                    <a:lstStyle/>
                    <a:p>
                      <a:pPr algn="ctr"/>
                      <a:endParaRPr lang="en-IN" sz="16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endParaRPr lang="en-IN" sz="1600" dirty="0" smtClean="0"/>
                    </a:p>
                  </a:txBody>
                  <a:tcPr anchor="ctr"/>
                </a:tc>
                <a:extLst>
                  <a:ext uri="{0D108BD9-81ED-4DB2-BD59-A6C34878D82A}">
                    <a16:rowId xmlns:a16="http://schemas.microsoft.com/office/drawing/2014/main" val="2753672028"/>
                  </a:ext>
                </a:extLst>
              </a:tr>
              <a:tr h="400734">
                <a:tc>
                  <a:txBody>
                    <a:bodyPr/>
                    <a:lstStyle/>
                    <a:p>
                      <a:r>
                        <a:rPr lang="en-US" sz="1600" dirty="0" smtClean="0"/>
                        <a:t>Type III</a:t>
                      </a:r>
                      <a:endParaRPr lang="en-IN" sz="1600" dirty="0"/>
                    </a:p>
                  </a:txBody>
                  <a:tcPr/>
                </a:tc>
                <a:tc>
                  <a:txBody>
                    <a:bodyPr/>
                    <a:lstStyle/>
                    <a:p>
                      <a:r>
                        <a:rPr lang="en-US" sz="1600" dirty="0" smtClean="0"/>
                        <a:t>Practical/Project</a:t>
                      </a:r>
                      <a:endParaRPr lang="en-IN" sz="1600" dirty="0"/>
                    </a:p>
                  </a:txBody>
                  <a:tcPr/>
                </a:tc>
                <a:tc>
                  <a:txBody>
                    <a:bodyPr/>
                    <a:lstStyle/>
                    <a:p>
                      <a:pPr algn="ctr"/>
                      <a:endParaRPr lang="en-IN" sz="1600"/>
                    </a:p>
                  </a:txBody>
                  <a:tcPr anchor="ctr"/>
                </a:tc>
                <a:tc>
                  <a:txBody>
                    <a:bodyPr/>
                    <a:lstStyle/>
                    <a:p>
                      <a:pPr algn="ctr"/>
                      <a:endParaRPr lang="en-IN" sz="1600" dirty="0"/>
                    </a:p>
                  </a:txBody>
                  <a:tcPr anchor="ctr"/>
                </a:tc>
                <a:tc>
                  <a:txBody>
                    <a:bodyPr/>
                    <a:lstStyle/>
                    <a:p>
                      <a:pPr algn="ctr"/>
                      <a:endParaRPr lang="en-IN" sz="1600" dirty="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endParaRPr lang="en-IN"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endParaRPr lang="en-IN"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1600" dirty="0" smtClean="0">
                          <a:sym typeface="Wingdings" panose="05000000000000000000" pitchFamily="2" charset="2"/>
                        </a:rPr>
                        <a:t></a:t>
                      </a:r>
                      <a:endParaRPr lang="en-IN" sz="1600" dirty="0" smtClean="0"/>
                    </a:p>
                  </a:txBody>
                  <a:tcPr anchor="ctr"/>
                </a:tc>
                <a:extLst>
                  <a:ext uri="{0D108BD9-81ED-4DB2-BD59-A6C34878D82A}">
                    <a16:rowId xmlns:a16="http://schemas.microsoft.com/office/drawing/2014/main" val="2761827474"/>
                  </a:ext>
                </a:extLst>
              </a:tr>
            </a:tbl>
          </a:graphicData>
        </a:graphic>
      </p:graphicFrame>
    </p:spTree>
    <p:extLst>
      <p:ext uri="{BB962C8B-B14F-4D97-AF65-F5344CB8AC3E}">
        <p14:creationId xmlns:p14="http://schemas.microsoft.com/office/powerpoint/2010/main" val="1587071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0;p16">
            <a:extLst>
              <a:ext uri="{FF2B5EF4-FFF2-40B4-BE49-F238E27FC236}">
                <a16:creationId xmlns:a16="http://schemas.microsoft.com/office/drawing/2014/main" id="{FEAF56D2-2F3F-26D6-1423-E1B1C93CC394}"/>
              </a:ext>
            </a:extLst>
          </p:cNvPr>
          <p:cNvSpPr txBox="1">
            <a:spLocks/>
          </p:cNvSpPr>
          <p:nvPr/>
        </p:nvSpPr>
        <p:spPr>
          <a:xfrm>
            <a:off x="327933" y="3233454"/>
            <a:ext cx="11691112" cy="29841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398381" indent="-380982" algn="just" defTabSz="1219139">
              <a:lnSpc>
                <a:spcPct val="100000"/>
              </a:lnSpc>
              <a:spcAft>
                <a:spcPts val="800"/>
              </a:spcAft>
              <a:buClr>
                <a:srgbClr val="002060"/>
              </a:buClr>
              <a:buFont typeface="Arial" panose="020B0604020202020204" pitchFamily="34" charset="0"/>
              <a:buChar char="•"/>
            </a:pPr>
            <a:r>
              <a:rPr lang="en-US" sz="2000" b="1" dirty="0">
                <a:solidFill>
                  <a:srgbClr val="002060"/>
                </a:solidFill>
                <a:latin typeface="Poppins" panose="00000500000000000000" pitchFamily="2" charset="0"/>
                <a:cs typeface="Poppins" panose="00000500000000000000" pitchFamily="2" charset="0"/>
              </a:rPr>
              <a:t>To inculcate habit of life long learning to become globally competent </a:t>
            </a:r>
            <a:r>
              <a:rPr lang="en-US" sz="2000" b="1" dirty="0">
                <a:solidFill>
                  <a:srgbClr val="002060"/>
                </a:solidFill>
                <a:latin typeface="Poppins" panose="00000500000000000000" pitchFamily="2" charset="0"/>
                <a:cs typeface="Poppins" panose="00000500000000000000" pitchFamily="2" charset="0"/>
              </a:rPr>
              <a:t>Computer Science and Engineering ( Data Science) graduates</a:t>
            </a:r>
            <a:r>
              <a:rPr lang="en-US" sz="2000" b="1" dirty="0">
                <a:solidFill>
                  <a:srgbClr val="002060"/>
                </a:solidFill>
                <a:latin typeface="Poppins" panose="00000500000000000000" pitchFamily="2" charset="0"/>
                <a:cs typeface="Poppins" panose="00000500000000000000" pitchFamily="2" charset="0"/>
              </a:rPr>
              <a:t>.</a:t>
            </a:r>
          </a:p>
          <a:p>
            <a:pPr marL="398381" indent="-380982" algn="just" defTabSz="1219139">
              <a:lnSpc>
                <a:spcPct val="100000"/>
              </a:lnSpc>
              <a:spcAft>
                <a:spcPts val="800"/>
              </a:spcAft>
              <a:buClr>
                <a:srgbClr val="002060"/>
              </a:buClr>
              <a:buFont typeface="Arial" panose="020B0604020202020204" pitchFamily="34" charset="0"/>
              <a:buChar char="•"/>
            </a:pPr>
            <a:r>
              <a:rPr lang="en-US" sz="2000" b="1" dirty="0">
                <a:solidFill>
                  <a:srgbClr val="002060"/>
                </a:solidFill>
                <a:latin typeface="Poppins" panose="00000500000000000000" pitchFamily="2" charset="0"/>
                <a:cs typeface="Poppins" panose="00000500000000000000" pitchFamily="2" charset="0"/>
              </a:rPr>
              <a:t>To promote excellence by encouraging creativity, critical thinking and discipline.</a:t>
            </a:r>
          </a:p>
          <a:p>
            <a:pPr marL="398381" indent="-380982" algn="just" defTabSz="1219139">
              <a:lnSpc>
                <a:spcPct val="100000"/>
              </a:lnSpc>
              <a:spcAft>
                <a:spcPts val="800"/>
              </a:spcAft>
              <a:buClr>
                <a:srgbClr val="002060"/>
              </a:buClr>
              <a:buFont typeface="Arial" panose="020B0604020202020204" pitchFamily="34" charset="0"/>
              <a:buChar char="•"/>
            </a:pPr>
            <a:r>
              <a:rPr lang="en-US" sz="2000" b="1" dirty="0">
                <a:solidFill>
                  <a:srgbClr val="002060"/>
                </a:solidFill>
                <a:latin typeface="Poppins" panose="00000500000000000000" pitchFamily="2" charset="0"/>
                <a:cs typeface="Poppins" panose="00000500000000000000" pitchFamily="2" charset="0"/>
              </a:rPr>
              <a:t>To establish relationships with other institutes as well as industries to have collaborative learning.</a:t>
            </a:r>
          </a:p>
        </p:txBody>
      </p:sp>
      <p:sp>
        <p:nvSpPr>
          <p:cNvPr id="5" name="TextBox 4">
            <a:extLst>
              <a:ext uri="{FF2B5EF4-FFF2-40B4-BE49-F238E27FC236}">
                <a16:creationId xmlns:a16="http://schemas.microsoft.com/office/drawing/2014/main" id="{692DA103-F1E3-B762-3CAB-9D34E4CB71B8}"/>
              </a:ext>
            </a:extLst>
          </p:cNvPr>
          <p:cNvSpPr txBox="1"/>
          <p:nvPr/>
        </p:nvSpPr>
        <p:spPr>
          <a:xfrm>
            <a:off x="327932" y="1021138"/>
            <a:ext cx="11579933" cy="461665"/>
          </a:xfrm>
          <a:prstGeom prst="rect">
            <a:avLst/>
          </a:prstGeom>
          <a:noFill/>
        </p:spPr>
        <p:txBody>
          <a:bodyPr wrap="square">
            <a:spAutoFit/>
          </a:bodyPr>
          <a:lstStyle/>
          <a:p>
            <a:pPr algn="ctr"/>
            <a:r>
              <a:rPr lang="en-IN" sz="2400" b="1" dirty="0">
                <a:solidFill>
                  <a:srgbClr val="002060"/>
                </a:solidFill>
                <a:latin typeface="Poppins" panose="00000500000000000000" pitchFamily="2" charset="0"/>
                <a:ea typeface="Tahoma" panose="020B0604030504040204" pitchFamily="34" charset="0"/>
                <a:cs typeface="Poppins" panose="00000500000000000000" pitchFamily="2" charset="0"/>
              </a:rPr>
              <a:t>Department Vision</a:t>
            </a:r>
            <a:endParaRPr lang="en-IN" sz="2400" dirty="0">
              <a:solidFill>
                <a:srgbClr val="002060"/>
              </a:solidFill>
              <a:latin typeface="Poppins" panose="00000500000000000000" pitchFamily="2" charset="0"/>
              <a:ea typeface="Tahoma" panose="020B0604030504040204" pitchFamily="34" charset="0"/>
              <a:cs typeface="Poppins" panose="00000500000000000000" pitchFamily="2" charset="0"/>
            </a:endParaRPr>
          </a:p>
        </p:txBody>
      </p:sp>
      <p:sp>
        <p:nvSpPr>
          <p:cNvPr id="6" name="TextBox 5">
            <a:extLst>
              <a:ext uri="{FF2B5EF4-FFF2-40B4-BE49-F238E27FC236}">
                <a16:creationId xmlns:a16="http://schemas.microsoft.com/office/drawing/2014/main" id="{C92A7E0E-1B1D-E04C-1635-B2E8C511731E}"/>
              </a:ext>
            </a:extLst>
          </p:cNvPr>
          <p:cNvSpPr txBox="1"/>
          <p:nvPr/>
        </p:nvSpPr>
        <p:spPr>
          <a:xfrm>
            <a:off x="284137" y="2771788"/>
            <a:ext cx="11734908" cy="461665"/>
          </a:xfrm>
          <a:prstGeom prst="rect">
            <a:avLst/>
          </a:prstGeom>
          <a:noFill/>
        </p:spPr>
        <p:txBody>
          <a:bodyPr wrap="square">
            <a:spAutoFit/>
          </a:bodyPr>
          <a:lstStyle/>
          <a:p>
            <a:pPr algn="ctr"/>
            <a:r>
              <a:rPr lang="en-IN" sz="2400" b="1" dirty="0">
                <a:solidFill>
                  <a:srgbClr val="002060"/>
                </a:solidFill>
                <a:latin typeface="Poppins" panose="00000500000000000000" pitchFamily="2" charset="0"/>
                <a:ea typeface="Tahoma" panose="020B0604030504040204" pitchFamily="34" charset="0"/>
                <a:cs typeface="Poppins" panose="00000500000000000000" pitchFamily="2" charset="0"/>
              </a:rPr>
              <a:t>Department Mission</a:t>
            </a:r>
          </a:p>
        </p:txBody>
      </p:sp>
      <p:sp>
        <p:nvSpPr>
          <p:cNvPr id="7" name="Google Shape;79;p16">
            <a:extLst>
              <a:ext uri="{FF2B5EF4-FFF2-40B4-BE49-F238E27FC236}">
                <a16:creationId xmlns:a16="http://schemas.microsoft.com/office/drawing/2014/main" id="{10AF8011-F4A2-0C51-BA5B-B2681D758E68}"/>
              </a:ext>
            </a:extLst>
          </p:cNvPr>
          <p:cNvSpPr txBox="1">
            <a:spLocks noGrp="1"/>
          </p:cNvSpPr>
          <p:nvPr>
            <p:ph type="title"/>
          </p:nvPr>
        </p:nvSpPr>
        <p:spPr>
          <a:xfrm>
            <a:off x="1982489" y="324027"/>
            <a:ext cx="8382000" cy="558395"/>
          </a:xfrm>
          <a:prstGeom prst="rect">
            <a:avLst/>
          </a:prstGeom>
          <a:noFill/>
        </p:spPr>
        <p:txBody>
          <a:bodyPr spcFirstLastPara="1" vert="horz" wrap="square" lIns="121900" tIns="121900" rIns="121900" bIns="121900" rtlCol="0" anchor="t" anchorCtr="0">
            <a:noAutofit/>
          </a:bodyPr>
          <a:lstStyle/>
          <a:p>
            <a:pPr algn="ctr"/>
            <a:r>
              <a:rPr lang="en-US" sz="2800" b="1" dirty="0">
                <a:solidFill>
                  <a:srgbClr val="002060"/>
                </a:solidFill>
                <a:latin typeface="Poppins" panose="00000500000000000000" pitchFamily="2" charset="0"/>
                <a:ea typeface="Poppins"/>
                <a:cs typeface="Poppins" panose="00000500000000000000" pitchFamily="2" charset="0"/>
                <a:sym typeface="Poppins"/>
              </a:rPr>
              <a:t>INTRODUCTION</a:t>
            </a:r>
          </a:p>
        </p:txBody>
      </p:sp>
      <p:sp>
        <p:nvSpPr>
          <p:cNvPr id="8" name="TextBox 7">
            <a:extLst>
              <a:ext uri="{FF2B5EF4-FFF2-40B4-BE49-F238E27FC236}">
                <a16:creationId xmlns:a16="http://schemas.microsoft.com/office/drawing/2014/main" id="{E823C476-B522-CAB7-951E-F66091EE7855}"/>
              </a:ext>
            </a:extLst>
          </p:cNvPr>
          <p:cNvSpPr txBox="1"/>
          <p:nvPr/>
        </p:nvSpPr>
        <p:spPr>
          <a:xfrm>
            <a:off x="284137" y="1621519"/>
            <a:ext cx="11579932" cy="1015663"/>
          </a:xfrm>
          <a:prstGeom prst="rect">
            <a:avLst/>
          </a:prstGeom>
          <a:noFill/>
        </p:spPr>
        <p:txBody>
          <a:bodyPr wrap="square">
            <a:spAutoFit/>
          </a:bodyPr>
          <a:lstStyle/>
          <a:p>
            <a:pPr marL="16086" marR="6773" algn="ctr">
              <a:buClr>
                <a:srgbClr val="C6D2E6"/>
              </a:buClr>
              <a:buSzPct val="142857"/>
              <a:tabLst>
                <a:tab pos="549458" algn="l"/>
              </a:tabLst>
            </a:pPr>
            <a:r>
              <a:rPr lang="en-US" sz="2000" b="1" dirty="0">
                <a:solidFill>
                  <a:srgbClr val="002060"/>
                </a:solidFill>
                <a:latin typeface="Poppins" panose="00000500000000000000" pitchFamily="2" charset="0"/>
                <a:cs typeface="Poppins" panose="00000500000000000000" pitchFamily="2" charset="0"/>
              </a:rPr>
              <a:t>To be a department committed to develop capable and efficient Computer </a:t>
            </a:r>
            <a:r>
              <a:rPr lang="en-US" sz="2000" b="1" dirty="0" smtClean="0">
                <a:solidFill>
                  <a:srgbClr val="002060"/>
                </a:solidFill>
                <a:latin typeface="Poppins" panose="00000500000000000000" pitchFamily="2" charset="0"/>
                <a:cs typeface="Poppins" panose="00000500000000000000" pitchFamily="2" charset="0"/>
              </a:rPr>
              <a:t>Science and Engineering ( Data Science) graduates </a:t>
            </a:r>
            <a:r>
              <a:rPr lang="en-US" sz="2000" b="1" dirty="0">
                <a:solidFill>
                  <a:srgbClr val="002060"/>
                </a:solidFill>
                <a:latin typeface="Poppins" panose="00000500000000000000" pitchFamily="2" charset="0"/>
                <a:cs typeface="Poppins" panose="00000500000000000000" pitchFamily="2" charset="0"/>
              </a:rPr>
              <a:t>with an aptitude for research and leadership qualities.</a:t>
            </a:r>
            <a:endParaRPr lang="en-IN" sz="2000" b="1" dirty="0">
              <a:solidFill>
                <a:srgbClr val="002060"/>
              </a:solidFill>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722D95C2-223D-6244-514D-D94A5700C777}"/>
              </a:ext>
            </a:extLst>
          </p:cNvPr>
          <p:cNvSpPr>
            <a:spLocks noGrp="1"/>
          </p:cNvSpPr>
          <p:nvPr>
            <p:ph type="ftr" idx="11"/>
          </p:nvPr>
        </p:nvSpPr>
        <p:spPr/>
        <p:txBody>
          <a:bodyPr/>
          <a:lstStyle/>
          <a:p>
            <a:r>
              <a:rPr lang="en-IN" smtClean="0"/>
              <a:t>BOS, COMPUTER ENGINEERING, SJCEM</a:t>
            </a:r>
            <a:endParaRPr lang="en-IN"/>
          </a:p>
        </p:txBody>
      </p:sp>
      <p:sp>
        <p:nvSpPr>
          <p:cNvPr id="3" name="Slide Number Placeholder 2">
            <a:extLst>
              <a:ext uri="{FF2B5EF4-FFF2-40B4-BE49-F238E27FC236}">
                <a16:creationId xmlns:a16="http://schemas.microsoft.com/office/drawing/2014/main" id="{0EA60E9D-63CF-7F8D-A881-72D6DB9B3F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a:t>
            </a:fld>
            <a:endParaRPr lang="en-IN"/>
          </a:p>
        </p:txBody>
      </p:sp>
    </p:spTree>
    <p:extLst>
      <p:ext uri="{BB962C8B-B14F-4D97-AF65-F5344CB8AC3E}">
        <p14:creationId xmlns:p14="http://schemas.microsoft.com/office/powerpoint/2010/main" val="2248192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E26E7-0281-8F72-2C22-C3CEF1BF2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0CFDF-297A-336A-879B-3219C7B8A433}"/>
              </a:ext>
            </a:extLst>
          </p:cNvPr>
          <p:cNvSpPr>
            <a:spLocks noGrp="1"/>
          </p:cNvSpPr>
          <p:nvPr>
            <p:ph type="title"/>
          </p:nvPr>
        </p:nvSpPr>
        <p:spPr>
          <a:xfrm>
            <a:off x="838200" y="267154"/>
            <a:ext cx="10515600" cy="788761"/>
          </a:xfrm>
        </p:spPr>
        <p:txBody>
          <a:bodyPr>
            <a:normAutofit/>
          </a:bodyPr>
          <a:lstStyle/>
          <a:p>
            <a:pPr algn="ctr"/>
            <a:r>
              <a:rPr lang="en-IN" sz="2800" b="1" dirty="0">
                <a:solidFill>
                  <a:srgbClr val="002060"/>
                </a:solidFill>
                <a:latin typeface="Poppins" panose="00000500000000000000" pitchFamily="2" charset="0"/>
                <a:cs typeface="Poppins" panose="00000500000000000000" pitchFamily="2" charset="0"/>
              </a:rPr>
              <a:t>Agenda: 5</a:t>
            </a:r>
            <a:r>
              <a:rPr lang="en-IN" sz="2800" b="1" dirty="0" smtClean="0">
                <a:solidFill>
                  <a:srgbClr val="002060"/>
                </a:solidFill>
                <a:latin typeface="Poppins" panose="00000500000000000000" pitchFamily="2" charset="0"/>
                <a:cs typeface="Poppins" panose="00000500000000000000" pitchFamily="2" charset="0"/>
              </a:rPr>
              <a:t>/5</a:t>
            </a:r>
            <a:endParaRPr lang="en-IN" sz="2800" dirty="0"/>
          </a:p>
        </p:txBody>
      </p:sp>
      <p:sp>
        <p:nvSpPr>
          <p:cNvPr id="3" name="Text Placeholder 2">
            <a:extLst>
              <a:ext uri="{FF2B5EF4-FFF2-40B4-BE49-F238E27FC236}">
                <a16:creationId xmlns:a16="http://schemas.microsoft.com/office/drawing/2014/main" id="{DD092E28-1FD6-ADDB-8197-A73932B3CADF}"/>
              </a:ext>
            </a:extLst>
          </p:cNvPr>
          <p:cNvSpPr>
            <a:spLocks noGrp="1"/>
          </p:cNvSpPr>
          <p:nvPr>
            <p:ph type="body" idx="1"/>
          </p:nvPr>
        </p:nvSpPr>
        <p:spPr>
          <a:xfrm>
            <a:off x="838200" y="1556657"/>
            <a:ext cx="10515600" cy="2235853"/>
          </a:xfrm>
        </p:spPr>
        <p:txBody>
          <a:bodyPr>
            <a:normAutofit lnSpcReduction="10000"/>
          </a:bodyPr>
          <a:lstStyle/>
          <a:p>
            <a:pPr marL="114300" indent="0" algn="ctr">
              <a:lnSpc>
                <a:spcPct val="150000"/>
              </a:lnSpc>
              <a:buNone/>
            </a:pPr>
            <a:r>
              <a:rPr lang="en-US" sz="2300" b="1" kern="150" dirty="0">
                <a:solidFill>
                  <a:srgbClr val="002060"/>
                </a:solidFill>
                <a:latin typeface="Poppins" panose="00000500000000000000" pitchFamily="2" charset="0"/>
                <a:cs typeface="Poppins" panose="00000500000000000000" pitchFamily="2" charset="0"/>
                <a:sym typeface="Arial"/>
              </a:rPr>
              <a:t>To review and discuss improvements required for effective teaching learning process, project quality, and semester conduct w.r.t reports received from Academic Performance Audit, NBA, and NAAC.</a:t>
            </a:r>
          </a:p>
          <a:p>
            <a:pPr algn="ctr"/>
            <a:endParaRPr lang="en-IN" sz="1600" dirty="0"/>
          </a:p>
        </p:txBody>
      </p:sp>
      <p:sp>
        <p:nvSpPr>
          <p:cNvPr id="4" name="Footer Placeholder 3">
            <a:extLst>
              <a:ext uri="{FF2B5EF4-FFF2-40B4-BE49-F238E27FC236}">
                <a16:creationId xmlns:a16="http://schemas.microsoft.com/office/drawing/2014/main" id="{EAE66419-324E-1B29-37FA-70C63FC3194D}"/>
              </a:ext>
            </a:extLst>
          </p:cNvPr>
          <p:cNvSpPr>
            <a:spLocks noGrp="1"/>
          </p:cNvSpPr>
          <p:nvPr>
            <p:ph type="ftr" idx="11"/>
          </p:nvPr>
        </p:nvSpPr>
        <p:spPr/>
        <p:txBody>
          <a:bodyPr/>
          <a:lstStyle/>
          <a:p>
            <a:r>
              <a:rPr lang="en-IN" smtClean="0"/>
              <a:t>BOS, COMPUTER ENGINEERING, SJCEM</a:t>
            </a:r>
            <a:endParaRPr lang="en-IN"/>
          </a:p>
        </p:txBody>
      </p:sp>
      <p:sp>
        <p:nvSpPr>
          <p:cNvPr id="5" name="Slide Number Placeholder 4">
            <a:extLst>
              <a:ext uri="{FF2B5EF4-FFF2-40B4-BE49-F238E27FC236}">
                <a16:creationId xmlns:a16="http://schemas.microsoft.com/office/drawing/2014/main" id="{56651B36-6190-A44E-CCDD-49792C9AF0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30</a:t>
            </a:fld>
            <a:endParaRPr lang="en-IN"/>
          </a:p>
        </p:txBody>
      </p:sp>
    </p:spTree>
    <p:extLst>
      <p:ext uri="{BB962C8B-B14F-4D97-AF65-F5344CB8AC3E}">
        <p14:creationId xmlns:p14="http://schemas.microsoft.com/office/powerpoint/2010/main" val="322968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585" y="899410"/>
            <a:ext cx="8379500" cy="5068395"/>
          </a:xfrm>
          <a:prstGeom prst="rect">
            <a:avLst/>
          </a:prstGeom>
        </p:spPr>
      </p:pic>
    </p:spTree>
    <p:extLst>
      <p:ext uri="{BB962C8B-B14F-4D97-AF65-F5344CB8AC3E}">
        <p14:creationId xmlns:p14="http://schemas.microsoft.com/office/powerpoint/2010/main" val="184753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5BF459-A928-EB62-38F0-9A35B7D400F9}"/>
              </a:ext>
            </a:extLst>
          </p:cNvPr>
          <p:cNvSpPr txBox="1"/>
          <p:nvPr/>
        </p:nvSpPr>
        <p:spPr>
          <a:xfrm>
            <a:off x="0" y="481916"/>
            <a:ext cx="12192000" cy="461665"/>
          </a:xfrm>
          <a:prstGeom prst="rect">
            <a:avLst/>
          </a:prstGeom>
          <a:noFill/>
        </p:spPr>
        <p:txBody>
          <a:bodyPr wrap="square">
            <a:spAutoFit/>
          </a:bodyPr>
          <a:lstStyle>
            <a:defPPr>
              <a:defRPr lang="en-US"/>
            </a:defPPr>
            <a:lvl1pPr algn="ctr">
              <a:defRPr sz="2133" b="1">
                <a:solidFill>
                  <a:schemeClr val="bg1"/>
                </a:solidFill>
                <a:latin typeface="Times New Roman" panose="02020603050405020304" pitchFamily="18" charset="0"/>
                <a:ea typeface="Tahoma" panose="020B0604030504040204" pitchFamily="34" charset="0"/>
                <a:cs typeface="Times New Roman" panose="02020603050405020304" pitchFamily="18" charset="0"/>
              </a:defRPr>
            </a:lvl1pPr>
          </a:lstStyle>
          <a:p>
            <a:r>
              <a:rPr lang="en-IN" sz="2400" dirty="0">
                <a:solidFill>
                  <a:srgbClr val="002060"/>
                </a:solidFill>
                <a:latin typeface="Poppins" panose="00000500000000000000" pitchFamily="2" charset="0"/>
                <a:cs typeface="Poppins" panose="00000500000000000000" pitchFamily="2" charset="0"/>
              </a:rPr>
              <a:t>Program Educational Objectives  (PEOs)</a:t>
            </a:r>
          </a:p>
        </p:txBody>
      </p:sp>
      <p:sp>
        <p:nvSpPr>
          <p:cNvPr id="4" name="TextBox 3">
            <a:extLst>
              <a:ext uri="{FF2B5EF4-FFF2-40B4-BE49-F238E27FC236}">
                <a16:creationId xmlns:a16="http://schemas.microsoft.com/office/drawing/2014/main" id="{77F69BD0-FA0B-F51F-DEB6-F67B6FC26896}"/>
              </a:ext>
            </a:extLst>
          </p:cNvPr>
          <p:cNvSpPr txBox="1"/>
          <p:nvPr/>
        </p:nvSpPr>
        <p:spPr>
          <a:xfrm>
            <a:off x="331441" y="1197287"/>
            <a:ext cx="11316273" cy="1677639"/>
          </a:xfrm>
          <a:prstGeom prst="rect">
            <a:avLst/>
          </a:prstGeom>
          <a:noFill/>
        </p:spPr>
        <p:txBody>
          <a:bodyPr wrap="square">
            <a:spAutoFit/>
          </a:bodyPr>
          <a:lstStyle/>
          <a:p>
            <a:pPr marL="342900" indent="-342900" algn="just">
              <a:lnSpc>
                <a:spcPct val="150000"/>
              </a:lnSpc>
              <a:buClr>
                <a:srgbClr val="002060"/>
              </a:buClr>
              <a:buFont typeface="+mj-lt"/>
              <a:buAutoNum type="arabicPeriod"/>
            </a:pPr>
            <a:r>
              <a:rPr lang="en-US" b="1" dirty="0" smtClean="0">
                <a:solidFill>
                  <a:srgbClr val="002060"/>
                </a:solidFill>
                <a:latin typeface="Poppins" panose="00000500000000000000" pitchFamily="2" charset="0"/>
                <a:cs typeface="Poppins" panose="00000500000000000000" pitchFamily="2" charset="0"/>
              </a:rPr>
              <a:t>To attain knowledge, skills and competencies for futuristic needs required at national and international levels with ethical standards.</a:t>
            </a:r>
          </a:p>
          <a:p>
            <a:pPr marL="342900" indent="-342900" algn="just">
              <a:lnSpc>
                <a:spcPct val="150000"/>
              </a:lnSpc>
              <a:buClr>
                <a:srgbClr val="002060"/>
              </a:buClr>
              <a:buFont typeface="+mj-lt"/>
              <a:buAutoNum type="arabicPeriod"/>
            </a:pPr>
            <a:r>
              <a:rPr lang="en-US" b="1" dirty="0" smtClean="0">
                <a:solidFill>
                  <a:srgbClr val="002060"/>
                </a:solidFill>
                <a:latin typeface="Poppins" panose="00000500000000000000" pitchFamily="2" charset="0"/>
                <a:cs typeface="Poppins" panose="00000500000000000000" pitchFamily="2" charset="0"/>
              </a:rPr>
              <a:t>To contribute to the development of </a:t>
            </a:r>
            <a:r>
              <a:rPr lang="en-US" b="1" dirty="0">
                <a:solidFill>
                  <a:srgbClr val="002060"/>
                </a:solidFill>
                <a:latin typeface="Poppins" panose="00000500000000000000" pitchFamily="2" charset="0"/>
                <a:cs typeface="Poppins" panose="00000500000000000000" pitchFamily="2" charset="0"/>
              </a:rPr>
              <a:t>Computer Science and Engineering ( Data Science) through </a:t>
            </a:r>
            <a:r>
              <a:rPr lang="en-US" b="1" dirty="0" smtClean="0">
                <a:solidFill>
                  <a:srgbClr val="002060"/>
                </a:solidFill>
                <a:latin typeface="Poppins" panose="00000500000000000000" pitchFamily="2" charset="0"/>
                <a:cs typeface="Poppins" panose="00000500000000000000" pitchFamily="2" charset="0"/>
              </a:rPr>
              <a:t>research.</a:t>
            </a:r>
          </a:p>
          <a:p>
            <a:pPr marL="342900" indent="-342900" algn="just">
              <a:lnSpc>
                <a:spcPct val="150000"/>
              </a:lnSpc>
              <a:buClr>
                <a:srgbClr val="002060"/>
              </a:buClr>
              <a:buFont typeface="+mj-lt"/>
              <a:buAutoNum type="arabicPeriod"/>
            </a:pPr>
            <a:r>
              <a:rPr lang="en-US" b="1" dirty="0" smtClean="0">
                <a:solidFill>
                  <a:srgbClr val="002060"/>
                </a:solidFill>
                <a:latin typeface="Poppins" panose="00000500000000000000" pitchFamily="2" charset="0"/>
                <a:cs typeface="Poppins" panose="00000500000000000000" pitchFamily="2" charset="0"/>
              </a:rPr>
              <a:t>To display personal growth by pursuing higher studies, professional development courses, and/or engineering certificate.</a:t>
            </a:r>
            <a:endParaRPr lang="en-IN" b="1" dirty="0">
              <a:solidFill>
                <a:srgbClr val="002060"/>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064574E3-DC13-824A-8C30-E7FA79C7D4C6}"/>
              </a:ext>
            </a:extLst>
          </p:cNvPr>
          <p:cNvSpPr txBox="1"/>
          <p:nvPr/>
        </p:nvSpPr>
        <p:spPr>
          <a:xfrm>
            <a:off x="185057" y="3115634"/>
            <a:ext cx="11092543" cy="461665"/>
          </a:xfrm>
          <a:prstGeom prst="rect">
            <a:avLst/>
          </a:prstGeom>
          <a:noFill/>
        </p:spPr>
        <p:txBody>
          <a:bodyPr wrap="square">
            <a:spAutoFit/>
          </a:bodyPr>
          <a:lstStyle/>
          <a:p>
            <a:pPr algn="ctr"/>
            <a:r>
              <a:rPr lang="en-IN" sz="2400" b="1" dirty="0">
                <a:solidFill>
                  <a:srgbClr val="002060"/>
                </a:solidFill>
                <a:latin typeface="Poppins" panose="00000500000000000000" pitchFamily="2" charset="0"/>
                <a:ea typeface="Tahoma" panose="020B0604030504040204" pitchFamily="34" charset="0"/>
                <a:cs typeface="Poppins" panose="00000500000000000000" pitchFamily="2" charset="0"/>
              </a:rPr>
              <a:t>Program Specific Outcomes (PSOs)  </a:t>
            </a:r>
          </a:p>
        </p:txBody>
      </p:sp>
      <p:sp>
        <p:nvSpPr>
          <p:cNvPr id="6" name="TextBox 5">
            <a:extLst>
              <a:ext uri="{FF2B5EF4-FFF2-40B4-BE49-F238E27FC236}">
                <a16:creationId xmlns:a16="http://schemas.microsoft.com/office/drawing/2014/main" id="{3B5D6AD3-D701-E05F-323D-039B2A7B3C9A}"/>
              </a:ext>
            </a:extLst>
          </p:cNvPr>
          <p:cNvSpPr txBox="1"/>
          <p:nvPr/>
        </p:nvSpPr>
        <p:spPr>
          <a:xfrm>
            <a:off x="331441" y="3701143"/>
            <a:ext cx="11316273" cy="2339102"/>
          </a:xfrm>
          <a:prstGeom prst="rect">
            <a:avLst/>
          </a:prstGeom>
          <a:noFill/>
        </p:spPr>
        <p:txBody>
          <a:bodyPr wrap="square">
            <a:spAutoFit/>
          </a:bodyPr>
          <a:lstStyle/>
          <a:p>
            <a:pPr marL="304792" indent="-304792" algn="just">
              <a:spcAft>
                <a:spcPts val="1200"/>
              </a:spcAft>
              <a:buClr>
                <a:srgbClr val="002060"/>
              </a:buClr>
              <a:buFont typeface="+mj-lt"/>
              <a:buAutoNum type="arabicPeriod"/>
            </a:pPr>
            <a:r>
              <a:rPr lang="en-US" b="1" dirty="0" smtClean="0">
                <a:solidFill>
                  <a:srgbClr val="002060"/>
                </a:solidFill>
                <a:latin typeface="Poppins" panose="00000500000000000000" pitchFamily="2" charset="0"/>
                <a:cs typeface="Poppins" panose="00000500000000000000" pitchFamily="2" charset="0"/>
              </a:rPr>
              <a:t>Apply concepts of engineering mathematics, discrete mathematics, data structures, algorithmic principles, object-oriented programming concepts and theoretical computer science in the modelling and design of Computer based systems.</a:t>
            </a:r>
          </a:p>
          <a:p>
            <a:pPr marL="304792" indent="-304792" algn="just">
              <a:spcAft>
                <a:spcPts val="1200"/>
              </a:spcAft>
              <a:buClr>
                <a:srgbClr val="002060"/>
              </a:buClr>
              <a:buFont typeface="+mj-lt"/>
              <a:buAutoNum type="arabicPeriod"/>
            </a:pPr>
            <a:r>
              <a:rPr lang="en-US" b="1" dirty="0" smtClean="0">
                <a:solidFill>
                  <a:srgbClr val="002060"/>
                </a:solidFill>
                <a:latin typeface="Poppins" panose="00000500000000000000" pitchFamily="2" charset="0"/>
                <a:cs typeface="Poppins" panose="00000500000000000000" pitchFamily="2" charset="0"/>
              </a:rPr>
              <a:t>Apply research-based approach using innovative tools and techniques in the field of networking, operating systems, artificial intelligence security techniques and database management and mining techniques to deliver quality results and valid conclusions.</a:t>
            </a:r>
          </a:p>
          <a:p>
            <a:pPr marL="304792" indent="-304792" algn="just">
              <a:spcAft>
                <a:spcPts val="1200"/>
              </a:spcAft>
              <a:buClr>
                <a:srgbClr val="002060"/>
              </a:buClr>
              <a:buFont typeface="+mj-lt"/>
              <a:buAutoNum type="arabicPeriod"/>
            </a:pPr>
            <a:r>
              <a:rPr lang="en-US" b="1" dirty="0" smtClean="0">
                <a:solidFill>
                  <a:srgbClr val="002060"/>
                </a:solidFill>
                <a:latin typeface="Poppins" panose="00000500000000000000" pitchFamily="2" charset="0"/>
                <a:cs typeface="Poppins" panose="00000500000000000000" pitchFamily="2" charset="0"/>
              </a:rPr>
              <a:t>Secure employment or be an entrepreneur and apply the knowledge and understanding of engineering principles while portraying competencies like teamwork, effective verbal and written communication skills and a zeal for lifelong-learning with ethical responsibility. </a:t>
            </a:r>
            <a:endParaRPr lang="en-US" b="1" dirty="0">
              <a:solidFill>
                <a:srgbClr val="002060"/>
              </a:solidFill>
              <a:latin typeface="Poppins" panose="00000500000000000000" pitchFamily="2" charset="0"/>
              <a:cs typeface="Poppins" panose="00000500000000000000" pitchFamily="2" charset="0"/>
            </a:endParaRPr>
          </a:p>
        </p:txBody>
      </p:sp>
      <p:sp>
        <p:nvSpPr>
          <p:cNvPr id="2" name="Footer Placeholder 1">
            <a:extLst>
              <a:ext uri="{FF2B5EF4-FFF2-40B4-BE49-F238E27FC236}">
                <a16:creationId xmlns:a16="http://schemas.microsoft.com/office/drawing/2014/main" id="{D591BC66-72EF-59E1-2A16-00A830B210B2}"/>
              </a:ext>
            </a:extLst>
          </p:cNvPr>
          <p:cNvSpPr>
            <a:spLocks noGrp="1"/>
          </p:cNvSpPr>
          <p:nvPr>
            <p:ph type="ftr" idx="11"/>
          </p:nvPr>
        </p:nvSpPr>
        <p:spPr/>
        <p:txBody>
          <a:bodyPr/>
          <a:lstStyle/>
          <a:p>
            <a:r>
              <a:rPr lang="en-IN" smtClean="0"/>
              <a:t>BOS, COMPUTER ENGINEERING, SJCEM</a:t>
            </a:r>
            <a:endParaRPr lang="en-IN"/>
          </a:p>
        </p:txBody>
      </p:sp>
      <p:sp>
        <p:nvSpPr>
          <p:cNvPr id="7" name="Slide Number Placeholder 6">
            <a:extLst>
              <a:ext uri="{FF2B5EF4-FFF2-40B4-BE49-F238E27FC236}">
                <a16:creationId xmlns:a16="http://schemas.microsoft.com/office/drawing/2014/main" id="{53522270-DA82-66DB-D5CC-AB4D4DD631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4</a:t>
            </a:fld>
            <a:endParaRPr lang="en-IN"/>
          </a:p>
        </p:txBody>
      </p:sp>
    </p:spTree>
    <p:extLst>
      <p:ext uri="{BB962C8B-B14F-4D97-AF65-F5344CB8AC3E}">
        <p14:creationId xmlns:p14="http://schemas.microsoft.com/office/powerpoint/2010/main" val="237207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0;p16">
            <a:extLst>
              <a:ext uri="{FF2B5EF4-FFF2-40B4-BE49-F238E27FC236}">
                <a16:creationId xmlns:a16="http://schemas.microsoft.com/office/drawing/2014/main" id="{8800E03C-51BE-D5C6-8E21-612490B223C8}"/>
              </a:ext>
            </a:extLst>
          </p:cNvPr>
          <p:cNvSpPr txBox="1">
            <a:spLocks/>
          </p:cNvSpPr>
          <p:nvPr/>
        </p:nvSpPr>
        <p:spPr>
          <a:xfrm>
            <a:off x="81982" y="1206230"/>
            <a:ext cx="12028036" cy="5299073"/>
          </a:xfrm>
          <a:prstGeom prst="rect">
            <a:avLst/>
          </a:prstGeom>
          <a:ln>
            <a:noFill/>
          </a:ln>
        </p:spPr>
        <p:txBody>
          <a:bodyPr spcFirstLastPara="1" vert="horz" wrap="square" lIns="121900" tIns="121900" rIns="121900" bIns="1219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Apply the basic knowledge in mathematics, science and engineering</a:t>
            </a:r>
            <a:r>
              <a:rPr lang="en-US" sz="1600" b="1" dirty="0" smtClean="0">
                <a:solidFill>
                  <a:srgbClr val="002060"/>
                </a:solidFill>
                <a:latin typeface="Poppins" panose="00000500000000000000" pitchFamily="2" charset="0"/>
                <a:cs typeface="Poppins" panose="00000500000000000000" pitchFamily="2" charset="0"/>
              </a:rPr>
              <a:t>.</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Identify, </a:t>
            </a:r>
            <a:r>
              <a:rPr lang="en-US" sz="1600" b="1" dirty="0" smtClean="0">
                <a:solidFill>
                  <a:srgbClr val="002060"/>
                </a:solidFill>
                <a:latin typeface="Poppins" panose="00000500000000000000" pitchFamily="2" charset="0"/>
                <a:cs typeface="Poppins" panose="00000500000000000000" pitchFamily="2" charset="0"/>
              </a:rPr>
              <a:t>analyze, </a:t>
            </a:r>
            <a:r>
              <a:rPr lang="en-US" sz="1600" b="1" dirty="0">
                <a:solidFill>
                  <a:srgbClr val="002060"/>
                </a:solidFill>
                <a:latin typeface="Poppins" panose="00000500000000000000" pitchFamily="2" charset="0"/>
                <a:cs typeface="Poppins" panose="00000500000000000000" pitchFamily="2" charset="0"/>
              </a:rPr>
              <a:t>and formulate complex engineering problems in the domain of computer engineering</a:t>
            </a:r>
            <a:r>
              <a:rPr lang="en-US" sz="1600" b="1" dirty="0" smtClean="0">
                <a:solidFill>
                  <a:srgbClr val="002060"/>
                </a:solidFill>
                <a:latin typeface="Poppins" panose="00000500000000000000" pitchFamily="2" charset="0"/>
                <a:cs typeface="Poppins" panose="00000500000000000000" pitchFamily="2" charset="0"/>
              </a:rPr>
              <a:t>.</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Effectively use computing tools for analysis, design and implementation of computing systems which resolve real life </a:t>
            </a:r>
            <a:r>
              <a:rPr lang="en-US" sz="1600" b="1" dirty="0" smtClean="0">
                <a:solidFill>
                  <a:srgbClr val="002060"/>
                </a:solidFill>
                <a:latin typeface="Poppins" panose="00000500000000000000" pitchFamily="2" charset="0"/>
                <a:cs typeface="Poppins" panose="00000500000000000000" pitchFamily="2" charset="0"/>
              </a:rPr>
              <a:t>problems.</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Design and conduct experiments, as well as to organize, </a:t>
            </a:r>
            <a:r>
              <a:rPr lang="en-US" sz="1600" b="1" dirty="0" smtClean="0">
                <a:solidFill>
                  <a:srgbClr val="002060"/>
                </a:solidFill>
                <a:latin typeface="Poppins" panose="00000500000000000000" pitchFamily="2" charset="0"/>
                <a:cs typeface="Poppins" panose="00000500000000000000" pitchFamily="2" charset="0"/>
              </a:rPr>
              <a:t>analyze, </a:t>
            </a:r>
            <a:r>
              <a:rPr lang="en-US" sz="1600" b="1" dirty="0">
                <a:solidFill>
                  <a:srgbClr val="002060"/>
                </a:solidFill>
                <a:latin typeface="Poppins" panose="00000500000000000000" pitchFamily="2" charset="0"/>
                <a:cs typeface="Poppins" panose="00000500000000000000" pitchFamily="2" charset="0"/>
              </a:rPr>
              <a:t>and interpret </a:t>
            </a:r>
            <a:r>
              <a:rPr lang="en-US" sz="1600" b="1" dirty="0" smtClean="0">
                <a:solidFill>
                  <a:srgbClr val="002060"/>
                </a:solidFill>
                <a:latin typeface="Poppins" panose="00000500000000000000" pitchFamily="2" charset="0"/>
                <a:cs typeface="Poppins" panose="00000500000000000000" pitchFamily="2" charset="0"/>
              </a:rPr>
              <a:t>data.</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Use modern tools for engineering </a:t>
            </a:r>
            <a:r>
              <a:rPr lang="en-US" sz="1600" b="1" dirty="0" smtClean="0">
                <a:solidFill>
                  <a:srgbClr val="002060"/>
                </a:solidFill>
                <a:latin typeface="Poppins" panose="00000500000000000000" pitchFamily="2" charset="0"/>
                <a:cs typeface="Poppins" panose="00000500000000000000" pitchFamily="2" charset="0"/>
              </a:rPr>
              <a:t>practices.</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Understand the impact of an engineer in general and Computer Engineer in particular on societal, safety, health, legal, and cultural </a:t>
            </a:r>
            <a:r>
              <a:rPr lang="en-US" sz="1600" b="1" dirty="0" smtClean="0">
                <a:solidFill>
                  <a:srgbClr val="002060"/>
                </a:solidFill>
                <a:latin typeface="Poppins" panose="00000500000000000000" pitchFamily="2" charset="0"/>
                <a:cs typeface="Poppins" panose="00000500000000000000" pitchFamily="2" charset="0"/>
              </a:rPr>
              <a:t>issues.</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Understand the need and impact of computer engineering solutions on environment and its sustainability</a:t>
            </a:r>
            <a:r>
              <a:rPr lang="en-US" sz="1600" b="1" dirty="0" smtClean="0">
                <a:solidFill>
                  <a:srgbClr val="002060"/>
                </a:solidFill>
                <a:latin typeface="Poppins" panose="00000500000000000000" pitchFamily="2" charset="0"/>
                <a:cs typeface="Poppins" panose="00000500000000000000" pitchFamily="2" charset="0"/>
              </a:rPr>
              <a:t>.</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Understand the professional, legal, and ethical responsibilities in engineering </a:t>
            </a:r>
            <a:r>
              <a:rPr lang="en-US" sz="1600" b="1" dirty="0" smtClean="0">
                <a:solidFill>
                  <a:srgbClr val="002060"/>
                </a:solidFill>
                <a:latin typeface="Poppins" panose="00000500000000000000" pitchFamily="2" charset="0"/>
                <a:cs typeface="Poppins" panose="00000500000000000000" pitchFamily="2" charset="0"/>
              </a:rPr>
              <a:t>practices.</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Function effectively on multidisciplinary teams to accomplish a common </a:t>
            </a:r>
            <a:r>
              <a:rPr lang="en-US" sz="1600" b="1" dirty="0" smtClean="0">
                <a:solidFill>
                  <a:srgbClr val="002060"/>
                </a:solidFill>
                <a:latin typeface="Poppins" panose="00000500000000000000" pitchFamily="2" charset="0"/>
                <a:cs typeface="Poppins" panose="00000500000000000000" pitchFamily="2" charset="0"/>
              </a:rPr>
              <a:t>goal.</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Communicate effectively by oral, written, and graphical </a:t>
            </a:r>
            <a:r>
              <a:rPr lang="en-US" sz="1600" b="1" dirty="0" smtClean="0">
                <a:solidFill>
                  <a:srgbClr val="002060"/>
                </a:solidFill>
                <a:latin typeface="Poppins" panose="00000500000000000000" pitchFamily="2" charset="0"/>
                <a:cs typeface="Poppins" panose="00000500000000000000" pitchFamily="2" charset="0"/>
              </a:rPr>
              <a:t>means.</a:t>
            </a:r>
          </a:p>
          <a:p>
            <a:pPr marL="529158" indent="-342900" algn="just">
              <a:lnSpc>
                <a:spcPct val="150000"/>
              </a:lnSpc>
              <a:buClr>
                <a:srgbClr val="002060"/>
              </a:buClr>
              <a:buFont typeface="+mj-lt"/>
              <a:buAutoNum type="arabicPeriod"/>
            </a:pPr>
            <a:r>
              <a:rPr lang="en-US" sz="1600" b="1" dirty="0">
                <a:solidFill>
                  <a:srgbClr val="002060"/>
                </a:solidFill>
                <a:latin typeface="Poppins" panose="00000500000000000000" pitchFamily="2" charset="0"/>
                <a:cs typeface="Poppins" panose="00000500000000000000" pitchFamily="2" charset="0"/>
              </a:rPr>
              <a:t>Undertake research activity and demonstrate effective project management </a:t>
            </a:r>
            <a:r>
              <a:rPr lang="en-US" sz="1600" b="1" dirty="0" smtClean="0">
                <a:solidFill>
                  <a:srgbClr val="002060"/>
                </a:solidFill>
                <a:latin typeface="Poppins" panose="00000500000000000000" pitchFamily="2" charset="0"/>
                <a:cs typeface="Poppins" panose="00000500000000000000" pitchFamily="2" charset="0"/>
              </a:rPr>
              <a:t>skills</a:t>
            </a:r>
          </a:p>
          <a:p>
            <a:pPr marL="529158" indent="-342900" algn="just">
              <a:lnSpc>
                <a:spcPct val="150000"/>
              </a:lnSpc>
              <a:buClr>
                <a:srgbClr val="002060"/>
              </a:buClr>
              <a:buFont typeface="+mj-lt"/>
              <a:buAutoNum type="arabicPeriod"/>
            </a:pPr>
            <a:r>
              <a:rPr lang="en-US" sz="1600" b="1" dirty="0" smtClean="0">
                <a:solidFill>
                  <a:srgbClr val="002060"/>
                </a:solidFill>
                <a:latin typeface="Poppins" panose="00000500000000000000" pitchFamily="2" charset="0"/>
                <a:cs typeface="Poppins" panose="00000500000000000000" pitchFamily="2" charset="0"/>
              </a:rPr>
              <a:t>Recognize </a:t>
            </a:r>
            <a:r>
              <a:rPr lang="en-US" sz="1600" b="1" dirty="0">
                <a:solidFill>
                  <a:srgbClr val="002060"/>
                </a:solidFill>
                <a:latin typeface="Poppins" panose="00000500000000000000" pitchFamily="2" charset="0"/>
                <a:cs typeface="Poppins" panose="00000500000000000000" pitchFamily="2" charset="0"/>
              </a:rPr>
              <a:t>the need for, and an ability to engage in life long learn.</a:t>
            </a:r>
          </a:p>
        </p:txBody>
      </p:sp>
      <p:sp>
        <p:nvSpPr>
          <p:cNvPr id="4" name="TextBox 3">
            <a:extLst>
              <a:ext uri="{FF2B5EF4-FFF2-40B4-BE49-F238E27FC236}">
                <a16:creationId xmlns:a16="http://schemas.microsoft.com/office/drawing/2014/main" id="{01AABA34-EEA4-6F7A-8B40-270CB8C0A440}"/>
              </a:ext>
            </a:extLst>
          </p:cNvPr>
          <p:cNvSpPr txBox="1"/>
          <p:nvPr/>
        </p:nvSpPr>
        <p:spPr>
          <a:xfrm>
            <a:off x="0" y="488890"/>
            <a:ext cx="12192000" cy="461665"/>
          </a:xfrm>
          <a:prstGeom prst="rect">
            <a:avLst/>
          </a:prstGeom>
          <a:noFill/>
        </p:spPr>
        <p:txBody>
          <a:bodyPr wrap="square">
            <a:spAutoFit/>
          </a:bodyPr>
          <a:lstStyle/>
          <a:p>
            <a:pPr algn="ctr"/>
            <a:r>
              <a:rPr lang="en-IN" sz="2400" b="1" dirty="0">
                <a:solidFill>
                  <a:srgbClr val="002060"/>
                </a:solidFill>
                <a:latin typeface="Poppins" panose="00000500000000000000" pitchFamily="2" charset="0"/>
                <a:ea typeface="Tahoma" panose="020B0604030504040204" pitchFamily="34" charset="0"/>
                <a:cs typeface="Poppins" panose="00000500000000000000" pitchFamily="2" charset="0"/>
              </a:rPr>
              <a:t>Program Outcomes (POs)</a:t>
            </a:r>
          </a:p>
        </p:txBody>
      </p:sp>
      <p:sp>
        <p:nvSpPr>
          <p:cNvPr id="2" name="Footer Placeholder 1">
            <a:extLst>
              <a:ext uri="{FF2B5EF4-FFF2-40B4-BE49-F238E27FC236}">
                <a16:creationId xmlns:a16="http://schemas.microsoft.com/office/drawing/2014/main" id="{8AA5FEE2-FBB7-344B-5662-8236C60E243E}"/>
              </a:ext>
            </a:extLst>
          </p:cNvPr>
          <p:cNvSpPr>
            <a:spLocks noGrp="1"/>
          </p:cNvSpPr>
          <p:nvPr>
            <p:ph type="ftr" idx="11"/>
          </p:nvPr>
        </p:nvSpPr>
        <p:spPr/>
        <p:txBody>
          <a:bodyPr/>
          <a:lstStyle/>
          <a:p>
            <a:r>
              <a:rPr lang="en-IN" smtClean="0"/>
              <a:t>BOS, COMPUTER ENGINEERING, SJCEM</a:t>
            </a:r>
            <a:endParaRPr lang="en-IN"/>
          </a:p>
        </p:txBody>
      </p:sp>
      <p:sp>
        <p:nvSpPr>
          <p:cNvPr id="5" name="Slide Number Placeholder 4">
            <a:extLst>
              <a:ext uri="{FF2B5EF4-FFF2-40B4-BE49-F238E27FC236}">
                <a16:creationId xmlns:a16="http://schemas.microsoft.com/office/drawing/2014/main" id="{12E0EAAD-02CF-B82A-B302-7223104743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5</a:t>
            </a:fld>
            <a:endParaRPr lang="en-IN" dirty="0"/>
          </a:p>
        </p:txBody>
      </p:sp>
    </p:spTree>
    <p:extLst>
      <p:ext uri="{BB962C8B-B14F-4D97-AF65-F5344CB8AC3E}">
        <p14:creationId xmlns:p14="http://schemas.microsoft.com/office/powerpoint/2010/main" val="362146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4">
            <a:extLst>
              <a:ext uri="{FF2B5EF4-FFF2-40B4-BE49-F238E27FC236}">
                <a16:creationId xmlns:a16="http://schemas.microsoft.com/office/drawing/2014/main" id="{3244DA5D-C89D-46E0-8495-12CD29B42C68}"/>
              </a:ext>
            </a:extLst>
          </p:cNvPr>
          <p:cNvSpPr txBox="1"/>
          <p:nvPr/>
        </p:nvSpPr>
        <p:spPr>
          <a:xfrm>
            <a:off x="0" y="211826"/>
            <a:ext cx="12192000" cy="382156"/>
          </a:xfrm>
          <a:prstGeom prst="rect">
            <a:avLst/>
          </a:prstGeom>
          <a:noFill/>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2060"/>
                </a:solidFill>
                <a:latin typeface="Poppins" panose="00000500000000000000" pitchFamily="2" charset="0"/>
                <a:ea typeface="Verdana" panose="020B0604030504040204" pitchFamily="34" charset="0"/>
                <a:cs typeface="Poppins" panose="00000500000000000000" pitchFamily="2" charset="0"/>
              </a:rPr>
              <a:t>BOS MEMBERS</a:t>
            </a:r>
            <a:endParaRPr lang="en-IN" sz="2000" b="1" dirty="0">
              <a:solidFill>
                <a:srgbClr val="002060"/>
              </a:solidFill>
              <a:latin typeface="Poppins" panose="00000500000000000000" pitchFamily="2" charset="0"/>
              <a:ea typeface="+mj-ea"/>
              <a:cs typeface="Poppins" panose="00000500000000000000" pitchFamily="2" charset="0"/>
            </a:endParaRPr>
          </a:p>
        </p:txBody>
      </p:sp>
      <p:graphicFrame>
        <p:nvGraphicFramePr>
          <p:cNvPr id="4" name="Table 3">
            <a:extLst>
              <a:ext uri="{FF2B5EF4-FFF2-40B4-BE49-F238E27FC236}">
                <a16:creationId xmlns:a16="http://schemas.microsoft.com/office/drawing/2014/main" id="{D38AE560-904F-84F7-7A9D-05B8A1E0AC47}"/>
              </a:ext>
            </a:extLst>
          </p:cNvPr>
          <p:cNvGraphicFramePr>
            <a:graphicFrameLocks noGrp="1"/>
          </p:cNvGraphicFramePr>
          <p:nvPr>
            <p:extLst/>
          </p:nvPr>
        </p:nvGraphicFramePr>
        <p:xfrm>
          <a:off x="220717" y="1313793"/>
          <a:ext cx="11676993" cy="5075050"/>
        </p:xfrm>
        <a:graphic>
          <a:graphicData uri="http://schemas.openxmlformats.org/drawingml/2006/table">
            <a:tbl>
              <a:tblPr firstRow="1" firstCol="1" bandRow="1">
                <a:tableStyleId>{5C22544A-7EE6-4342-B048-85BDC9FD1C3A}</a:tableStyleId>
              </a:tblPr>
              <a:tblGrid>
                <a:gridCol w="639446">
                  <a:extLst>
                    <a:ext uri="{9D8B030D-6E8A-4147-A177-3AD203B41FA5}">
                      <a16:colId xmlns:a16="http://schemas.microsoft.com/office/drawing/2014/main" val="12870935"/>
                    </a:ext>
                  </a:extLst>
                </a:gridCol>
                <a:gridCol w="3368926">
                  <a:extLst>
                    <a:ext uri="{9D8B030D-6E8A-4147-A177-3AD203B41FA5}">
                      <a16:colId xmlns:a16="http://schemas.microsoft.com/office/drawing/2014/main" val="134170528"/>
                    </a:ext>
                  </a:extLst>
                </a:gridCol>
                <a:gridCol w="7668621">
                  <a:extLst>
                    <a:ext uri="{9D8B030D-6E8A-4147-A177-3AD203B41FA5}">
                      <a16:colId xmlns:a16="http://schemas.microsoft.com/office/drawing/2014/main" val="1001713599"/>
                    </a:ext>
                  </a:extLst>
                </a:gridCol>
              </a:tblGrid>
              <a:tr h="474988">
                <a:tc>
                  <a:txBody>
                    <a:bodyPr/>
                    <a:lstStyle/>
                    <a:p>
                      <a:pPr algn="ctr"/>
                      <a:r>
                        <a:rPr lang="en-US" sz="1600" b="1" kern="150" dirty="0">
                          <a:solidFill>
                            <a:srgbClr val="002060"/>
                          </a:solidFill>
                          <a:effectLst/>
                          <a:latin typeface="Poppins" panose="00000500000000000000" pitchFamily="2" charset="0"/>
                          <a:cs typeface="Poppins" panose="00000500000000000000" pitchFamily="2" charset="0"/>
                        </a:rPr>
                        <a:t>Sr. No.</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50" dirty="0">
                          <a:solidFill>
                            <a:srgbClr val="002060"/>
                          </a:solidFill>
                          <a:effectLst/>
                          <a:latin typeface="Poppins" panose="00000500000000000000" pitchFamily="2" charset="0"/>
                          <a:cs typeface="Poppins" panose="00000500000000000000" pitchFamily="2" charset="0"/>
                        </a:rPr>
                        <a:t>Designation in Committee</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50">
                          <a:solidFill>
                            <a:srgbClr val="002060"/>
                          </a:solidFill>
                          <a:effectLst/>
                          <a:latin typeface="Poppins" panose="00000500000000000000" pitchFamily="2" charset="0"/>
                          <a:cs typeface="Poppins" panose="00000500000000000000" pitchFamily="2" charset="0"/>
                        </a:rPr>
                        <a:t>Member Names</a:t>
                      </a:r>
                      <a:endParaRPr lang="en-IN" sz="1600" b="1" kern="15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926096"/>
                  </a:ext>
                </a:extLst>
              </a:tr>
              <a:tr h="237494">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01</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a:solidFill>
                            <a:srgbClr val="002060"/>
                          </a:solidFill>
                          <a:effectLst/>
                          <a:latin typeface="Poppins" panose="00000500000000000000" pitchFamily="2" charset="0"/>
                          <a:cs typeface="Poppins" panose="00000500000000000000" pitchFamily="2" charset="0"/>
                        </a:rPr>
                        <a:t>Chairman</a:t>
                      </a:r>
                      <a:endParaRPr lang="en-IN" sz="1600" b="1" kern="15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Dr. Sunny Sall</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8356161"/>
                  </a:ext>
                </a:extLst>
              </a:tr>
              <a:tr h="1007302">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02</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All faculty members of the Department</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42950" lvl="1" indent="-285750" algn="just">
                        <a:lnSpc>
                          <a:spcPct val="100000"/>
                        </a:lnSpc>
                        <a:spcAft>
                          <a:spcPts val="560"/>
                        </a:spcAft>
                        <a:buFont typeface="+mj-lt"/>
                        <a:buAutoNum type="arabicPeriod"/>
                        <a:tabLst>
                          <a:tab pos="198755" algn="l"/>
                        </a:tabLst>
                      </a:pPr>
                      <a:r>
                        <a:rPr lang="en-US" sz="1600" b="1" dirty="0">
                          <a:solidFill>
                            <a:srgbClr val="002060"/>
                          </a:solidFill>
                          <a:effectLst/>
                          <a:latin typeface="Poppins" panose="00000500000000000000" pitchFamily="2" charset="0"/>
                          <a:cs typeface="Poppins" panose="00000500000000000000" pitchFamily="2" charset="0"/>
                        </a:rPr>
                        <a:t>Ms. </a:t>
                      </a:r>
                      <a:r>
                        <a:rPr lang="en-US" sz="1600" b="1" dirty="0" err="1">
                          <a:solidFill>
                            <a:srgbClr val="002060"/>
                          </a:solidFill>
                          <a:effectLst/>
                          <a:latin typeface="Poppins" panose="00000500000000000000" pitchFamily="2" charset="0"/>
                          <a:cs typeface="Poppins" panose="00000500000000000000" pitchFamily="2" charset="0"/>
                        </a:rPr>
                        <a:t>Praniti</a:t>
                      </a:r>
                      <a:r>
                        <a:rPr lang="en-US" sz="1600" b="1" dirty="0">
                          <a:solidFill>
                            <a:srgbClr val="002060"/>
                          </a:solidFill>
                          <a:effectLst/>
                          <a:latin typeface="Poppins" panose="00000500000000000000" pitchFamily="2" charset="0"/>
                          <a:cs typeface="Poppins" panose="00000500000000000000" pitchFamily="2" charset="0"/>
                        </a:rPr>
                        <a:t> Patil</a:t>
                      </a:r>
                    </a:p>
                    <a:p>
                      <a:pPr marL="742950" lvl="1" indent="-285750" algn="just">
                        <a:lnSpc>
                          <a:spcPct val="100000"/>
                        </a:lnSpc>
                        <a:spcAft>
                          <a:spcPts val="560"/>
                        </a:spcAft>
                        <a:buFont typeface="+mj-lt"/>
                        <a:buAutoNum type="arabicPeriod"/>
                        <a:tabLst>
                          <a:tab pos="198755" algn="l"/>
                        </a:tabLst>
                      </a:pPr>
                      <a:r>
                        <a:rPr lang="en-US" sz="1600" b="1" dirty="0">
                          <a:solidFill>
                            <a:srgbClr val="002060"/>
                          </a:solidFill>
                          <a:effectLst/>
                          <a:latin typeface="Poppins" panose="00000500000000000000" pitchFamily="2" charset="0"/>
                          <a:cs typeface="Poppins" panose="00000500000000000000" pitchFamily="2" charset="0"/>
                        </a:rPr>
                        <a:t>Mr. Adil Shaikh</a:t>
                      </a:r>
                      <a:endParaRPr lang="en-IN" sz="1600" b="1" dirty="0">
                        <a:solidFill>
                          <a:srgbClr val="002060"/>
                        </a:solidFill>
                        <a:effectLst/>
                        <a:latin typeface="Poppins" panose="00000500000000000000" pitchFamily="2" charset="0"/>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775195"/>
                  </a:ext>
                </a:extLst>
              </a:tr>
              <a:tr h="1038106">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03</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Subject Expert 01 </a:t>
                      </a:r>
                    </a:p>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[Outside the parent University are to be nominated by the Academic Council]</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l" rtl="0">
                        <a:lnSpc>
                          <a:spcPct val="107000"/>
                        </a:lnSpc>
                        <a:spcBef>
                          <a:spcPts val="0"/>
                        </a:spcBef>
                        <a:spcAft>
                          <a:spcPts val="0"/>
                        </a:spcAft>
                        <a:buClr>
                          <a:srgbClr val="000000"/>
                        </a:buClr>
                        <a:buFont typeface="Arial"/>
                      </a:pPr>
                      <a:r>
                        <a:rPr lang="en-US" sz="1600" b="1" dirty="0">
                          <a:solidFill>
                            <a:srgbClr val="002060"/>
                          </a:solidFill>
                          <a:effectLst/>
                          <a:latin typeface="Poppins" panose="00000500000000000000" pitchFamily="2" charset="0"/>
                          <a:cs typeface="Poppins" panose="00000500000000000000" pitchFamily="2" charset="0"/>
                        </a:rPr>
                        <a:t>   </a:t>
                      </a:r>
                      <a:r>
                        <a:rPr lang="en-IN" sz="1600" b="1" i="0" u="none" strike="noStrike" cap="none" dirty="0" err="1">
                          <a:solidFill>
                            <a:srgbClr val="002060"/>
                          </a:solidFill>
                          <a:effectLst/>
                          <a:latin typeface="Poppins" panose="00000500000000000000" pitchFamily="2" charset="0"/>
                          <a:ea typeface="+mn-ea"/>
                          <a:cs typeface="Poppins" panose="00000500000000000000" pitchFamily="2" charset="0"/>
                          <a:sym typeface="Arial"/>
                        </a:rPr>
                        <a:t>Dr.</a:t>
                      </a:r>
                      <a:r>
                        <a:rPr lang="en-IN" sz="1600" b="1" i="0" u="none" strike="noStrike" cap="none" dirty="0">
                          <a:solidFill>
                            <a:srgbClr val="002060"/>
                          </a:solidFill>
                          <a:effectLst/>
                          <a:latin typeface="Poppins" panose="00000500000000000000" pitchFamily="2" charset="0"/>
                          <a:ea typeface="+mn-ea"/>
                          <a:cs typeface="Poppins" panose="00000500000000000000" pitchFamily="2" charset="0"/>
                          <a:sym typeface="Arial"/>
                        </a:rPr>
                        <a:t> Saumya Y. M.</a:t>
                      </a:r>
                    </a:p>
                    <a:p>
                      <a:pPr marR="0" algn="l" rtl="0">
                        <a:spcBef>
                          <a:spcPts val="0"/>
                        </a:spcBef>
                        <a:spcAft>
                          <a:spcPts val="0"/>
                        </a:spcAft>
                        <a:buClr>
                          <a:srgbClr val="000000"/>
                        </a:buClr>
                        <a:buFont typeface="Arial"/>
                      </a:pPr>
                      <a:r>
                        <a:rPr lang="en-IN" sz="1600" b="1" i="0" u="none" strike="noStrike" cap="none" dirty="0">
                          <a:solidFill>
                            <a:srgbClr val="002060"/>
                          </a:solidFill>
                          <a:effectLst/>
                          <a:latin typeface="Poppins" panose="00000500000000000000" pitchFamily="2" charset="0"/>
                          <a:ea typeface="+mn-ea"/>
                          <a:cs typeface="Poppins" panose="00000500000000000000" pitchFamily="2" charset="0"/>
                          <a:sym typeface="Arial"/>
                        </a:rPr>
                        <a:t>   </a:t>
                      </a:r>
                      <a:r>
                        <a:rPr lang="en-IN" sz="1600" b="0" i="0" u="none" strike="noStrike" cap="none" dirty="0">
                          <a:solidFill>
                            <a:srgbClr val="002060"/>
                          </a:solidFill>
                          <a:effectLst/>
                          <a:latin typeface="Poppins" panose="00000500000000000000" pitchFamily="2" charset="0"/>
                          <a:ea typeface="+mn-ea"/>
                          <a:cs typeface="Poppins" panose="00000500000000000000" pitchFamily="2" charset="0"/>
                          <a:sym typeface="Arial"/>
                        </a:rPr>
                        <a:t>Associate Prof., St Joseph Engineering College, Mangalore, Karnataka</a:t>
                      </a:r>
                    </a:p>
                    <a:p>
                      <a:pPr marR="0" rtl="0">
                        <a:spcBef>
                          <a:spcPts val="0"/>
                        </a:spcBef>
                        <a:spcAft>
                          <a:spcPts val="0"/>
                        </a:spcAft>
                        <a:buClr>
                          <a:srgbClr val="000000"/>
                        </a:buClr>
                        <a:buFont typeface="Arial"/>
                      </a:pPr>
                      <a:endParaRPr lang="en-IN" sz="1600" b="1" i="0" u="none" strike="noStrike" cap="none" dirty="0">
                        <a:solidFill>
                          <a:srgbClr val="002060"/>
                        </a:solidFill>
                        <a:effectLst/>
                        <a:latin typeface="Poppins" panose="00000500000000000000" pitchFamily="2" charset="0"/>
                        <a:ea typeface="+mn-ea"/>
                        <a:cs typeface="Poppins" panose="00000500000000000000" pitchFamily="2" charset="0"/>
                        <a:sym typeface="Arial"/>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65598"/>
                  </a:ext>
                </a:extLst>
              </a:tr>
              <a:tr h="1142334">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04</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Subject Expert 02 </a:t>
                      </a:r>
                    </a:p>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[Outside the parent University are to be nominated by the Academic Council]</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rtl="0">
                        <a:spcBef>
                          <a:spcPts val="0"/>
                        </a:spcBef>
                        <a:spcAft>
                          <a:spcPts val="0"/>
                        </a:spcAft>
                        <a:buClr>
                          <a:srgbClr val="000000"/>
                        </a:buClr>
                        <a:buFont typeface="Arial"/>
                      </a:pPr>
                      <a:r>
                        <a:rPr lang="en-IN" sz="1600" b="1" dirty="0">
                          <a:solidFill>
                            <a:srgbClr val="002060"/>
                          </a:solidFill>
                          <a:effectLst/>
                          <a:highlight>
                            <a:srgbClr val="FFFFFF"/>
                          </a:highlight>
                          <a:latin typeface="Poppins" panose="00000500000000000000" pitchFamily="2" charset="0"/>
                          <a:cs typeface="Poppins" panose="00000500000000000000" pitchFamily="2" charset="0"/>
                        </a:rPr>
                        <a:t>   </a:t>
                      </a:r>
                      <a:r>
                        <a:rPr lang="en-IN" sz="1600" b="1" i="0" u="none" strike="noStrike" cap="none" dirty="0" err="1">
                          <a:solidFill>
                            <a:srgbClr val="002060"/>
                          </a:solidFill>
                          <a:effectLst/>
                          <a:latin typeface="Poppins" panose="00000500000000000000" pitchFamily="2" charset="0"/>
                          <a:ea typeface="+mn-ea"/>
                          <a:cs typeface="Poppins" panose="00000500000000000000" pitchFamily="2" charset="0"/>
                          <a:sym typeface="Arial"/>
                        </a:rPr>
                        <a:t>Dr.</a:t>
                      </a:r>
                      <a:r>
                        <a:rPr lang="en-IN" sz="1600" b="1" i="0" u="none" strike="noStrike" cap="none" dirty="0">
                          <a:solidFill>
                            <a:srgbClr val="002060"/>
                          </a:solidFill>
                          <a:effectLst/>
                          <a:latin typeface="Poppins" panose="00000500000000000000" pitchFamily="2" charset="0"/>
                          <a:ea typeface="+mn-ea"/>
                          <a:cs typeface="Poppins" panose="00000500000000000000" pitchFamily="2" charset="0"/>
                          <a:sym typeface="Arial"/>
                        </a:rPr>
                        <a:t> Rashmi Deshmukh</a:t>
                      </a:r>
                    </a:p>
                    <a:p>
                      <a:pPr marR="0" rtl="0">
                        <a:spcBef>
                          <a:spcPts val="0"/>
                        </a:spcBef>
                        <a:spcAft>
                          <a:spcPts val="0"/>
                        </a:spcAft>
                        <a:buClr>
                          <a:srgbClr val="000000"/>
                        </a:buClr>
                        <a:buFont typeface="Arial"/>
                      </a:pPr>
                      <a:r>
                        <a:rPr lang="en-IN" sz="1600" b="1" i="0" u="none" strike="noStrike" cap="none" dirty="0">
                          <a:solidFill>
                            <a:srgbClr val="002060"/>
                          </a:solidFill>
                          <a:effectLst/>
                          <a:latin typeface="Poppins" panose="00000500000000000000" pitchFamily="2" charset="0"/>
                          <a:ea typeface="+mn-ea"/>
                          <a:cs typeface="Poppins" panose="00000500000000000000" pitchFamily="2" charset="0"/>
                          <a:sym typeface="Arial"/>
                        </a:rPr>
                        <a:t>   </a:t>
                      </a:r>
                      <a:r>
                        <a:rPr lang="en-IN" sz="1600" b="0" i="0" u="none" strike="noStrike" cap="none" dirty="0">
                          <a:solidFill>
                            <a:srgbClr val="002060"/>
                          </a:solidFill>
                          <a:effectLst/>
                          <a:latin typeface="Poppins" panose="00000500000000000000" pitchFamily="2" charset="0"/>
                          <a:ea typeface="+mn-ea"/>
                          <a:cs typeface="Poppins" panose="00000500000000000000" pitchFamily="2" charset="0"/>
                          <a:sym typeface="Arial"/>
                        </a:rPr>
                        <a:t>Associate Prof., DOT, Shivaji University, Kolhapur, Maharashtra</a:t>
                      </a: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391844"/>
                  </a:ext>
                </a:extLst>
              </a:tr>
              <a:tr h="1142334">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05</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Expert 01 </a:t>
                      </a:r>
                    </a:p>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[Nominated by the Vice-Chancellor from a panel of six recommended]</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8755" marR="0" algn="l" rtl="0">
                        <a:lnSpc>
                          <a:spcPct val="100000"/>
                        </a:lnSpc>
                        <a:spcBef>
                          <a:spcPts val="0"/>
                        </a:spcBef>
                        <a:spcAft>
                          <a:spcPts val="0"/>
                        </a:spcAft>
                        <a:buClr>
                          <a:srgbClr val="000000"/>
                        </a:buClr>
                        <a:buFont typeface="Arial"/>
                      </a:pPr>
                      <a:r>
                        <a:rPr lang="en-IN" sz="1600" b="1" i="0" u="none" strike="noStrike" kern="150" cap="none" dirty="0" err="1">
                          <a:solidFill>
                            <a:srgbClr val="002060"/>
                          </a:solidFill>
                          <a:effectLst/>
                          <a:latin typeface="Poppins" panose="00000500000000000000" pitchFamily="2" charset="0"/>
                          <a:ea typeface="+mn-ea"/>
                          <a:cs typeface="Poppins" panose="00000500000000000000" pitchFamily="2" charset="0"/>
                          <a:sym typeface="Arial"/>
                        </a:rPr>
                        <a:t>Dr.</a:t>
                      </a:r>
                      <a:r>
                        <a:rPr lang="en-IN" sz="1600" b="1"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 Bhavesh Patel</a:t>
                      </a:r>
                    </a:p>
                    <a:p>
                      <a:pPr marL="198755" marR="0" algn="l" rtl="0">
                        <a:lnSpc>
                          <a:spcPct val="100000"/>
                        </a:lnSpc>
                        <a:spcBef>
                          <a:spcPts val="0"/>
                        </a:spcBef>
                        <a:spcAft>
                          <a:spcPts val="0"/>
                        </a:spcAft>
                        <a:buClr>
                          <a:srgbClr val="000000"/>
                        </a:buClr>
                        <a:buFont typeface="Arial"/>
                      </a:pP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Principal, Shah and Anchor </a:t>
                      </a:r>
                      <a:r>
                        <a:rPr lang="en-IN" sz="1600" b="0" i="0" u="none" strike="noStrike" kern="150" cap="none" dirty="0" err="1">
                          <a:solidFill>
                            <a:srgbClr val="002060"/>
                          </a:solidFill>
                          <a:effectLst/>
                          <a:latin typeface="Poppins" panose="00000500000000000000" pitchFamily="2" charset="0"/>
                          <a:ea typeface="+mn-ea"/>
                          <a:cs typeface="Poppins" panose="00000500000000000000" pitchFamily="2" charset="0"/>
                          <a:sym typeface="Arial"/>
                        </a:rPr>
                        <a:t>Kutchchi</a:t>
                      </a: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 Engineering College, Mumbai,    Maharashtra</a:t>
                      </a: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844646"/>
                  </a:ext>
                </a:extLst>
              </a:tr>
            </a:tbl>
          </a:graphicData>
        </a:graphic>
      </p:graphicFrame>
      <p:sp>
        <p:nvSpPr>
          <p:cNvPr id="2" name="Footer Placeholder 1">
            <a:extLst>
              <a:ext uri="{FF2B5EF4-FFF2-40B4-BE49-F238E27FC236}">
                <a16:creationId xmlns:a16="http://schemas.microsoft.com/office/drawing/2014/main" id="{D32BFF3B-5A9B-109E-4EAE-CD5CE8246F3C}"/>
              </a:ext>
            </a:extLst>
          </p:cNvPr>
          <p:cNvSpPr>
            <a:spLocks noGrp="1"/>
          </p:cNvSpPr>
          <p:nvPr>
            <p:ph type="ftr" idx="11"/>
          </p:nvPr>
        </p:nvSpPr>
        <p:spPr>
          <a:xfrm>
            <a:off x="4038600" y="6356350"/>
            <a:ext cx="4572000" cy="365100"/>
          </a:xfrm>
        </p:spPr>
        <p:txBody>
          <a:bodyPr/>
          <a:lstStyle/>
          <a:p>
            <a:r>
              <a:rPr lang="en-US" dirty="0"/>
              <a:t>BOS, COMPUTER SCIENCE AND ENGINEERING (DATA SCIENCE), SJCEM</a:t>
            </a:r>
            <a:endParaRPr lang="en-IN" dirty="0"/>
          </a:p>
        </p:txBody>
      </p:sp>
      <p:sp>
        <p:nvSpPr>
          <p:cNvPr id="5" name="Slide Number Placeholder 4">
            <a:extLst>
              <a:ext uri="{FF2B5EF4-FFF2-40B4-BE49-F238E27FC236}">
                <a16:creationId xmlns:a16="http://schemas.microsoft.com/office/drawing/2014/main" id="{A5994ED6-9CBE-BB0B-C855-E33CAA0FC5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6</a:t>
            </a:fld>
            <a:endParaRPr lang="en-IN"/>
          </a:p>
        </p:txBody>
      </p:sp>
    </p:spTree>
    <p:extLst>
      <p:ext uri="{BB962C8B-B14F-4D97-AF65-F5344CB8AC3E}">
        <p14:creationId xmlns:p14="http://schemas.microsoft.com/office/powerpoint/2010/main" val="225078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4">
            <a:extLst>
              <a:ext uri="{FF2B5EF4-FFF2-40B4-BE49-F238E27FC236}">
                <a16:creationId xmlns:a16="http://schemas.microsoft.com/office/drawing/2014/main" id="{9BCF8886-83C7-2987-DFDC-E408E63DFB67}"/>
              </a:ext>
            </a:extLst>
          </p:cNvPr>
          <p:cNvSpPr txBox="1"/>
          <p:nvPr/>
        </p:nvSpPr>
        <p:spPr>
          <a:xfrm>
            <a:off x="0" y="211826"/>
            <a:ext cx="12192000" cy="382156"/>
          </a:xfrm>
          <a:prstGeom prst="rect">
            <a:avLst/>
          </a:prstGeom>
          <a:noFill/>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2060"/>
                </a:solidFill>
                <a:latin typeface="Poppins" panose="00000500000000000000" pitchFamily="2" charset="0"/>
                <a:ea typeface="Verdana" panose="020B0604030504040204" pitchFamily="34" charset="0"/>
                <a:cs typeface="Poppins" panose="00000500000000000000" pitchFamily="2" charset="0"/>
              </a:rPr>
              <a:t>BOS MEMBERS</a:t>
            </a:r>
            <a:endParaRPr lang="en-IN" sz="2000" b="1" dirty="0">
              <a:solidFill>
                <a:srgbClr val="002060"/>
              </a:solidFill>
              <a:latin typeface="Poppins" panose="00000500000000000000" pitchFamily="2" charset="0"/>
              <a:ea typeface="+mj-ea"/>
              <a:cs typeface="Poppins" panose="00000500000000000000" pitchFamily="2" charset="0"/>
            </a:endParaRPr>
          </a:p>
        </p:txBody>
      </p:sp>
      <p:graphicFrame>
        <p:nvGraphicFramePr>
          <p:cNvPr id="4" name="Table 3">
            <a:extLst>
              <a:ext uri="{FF2B5EF4-FFF2-40B4-BE49-F238E27FC236}">
                <a16:creationId xmlns:a16="http://schemas.microsoft.com/office/drawing/2014/main" id="{A6A10288-7D13-C310-F8D9-115A1572DE03}"/>
              </a:ext>
            </a:extLst>
          </p:cNvPr>
          <p:cNvGraphicFramePr>
            <a:graphicFrameLocks noGrp="1"/>
          </p:cNvGraphicFramePr>
          <p:nvPr>
            <p:extLst/>
          </p:nvPr>
        </p:nvGraphicFramePr>
        <p:xfrm>
          <a:off x="237183" y="1454112"/>
          <a:ext cx="11717634" cy="4683929"/>
        </p:xfrm>
        <a:graphic>
          <a:graphicData uri="http://schemas.openxmlformats.org/drawingml/2006/table">
            <a:tbl>
              <a:tblPr firstRow="1" firstCol="1" bandRow="1">
                <a:tableStyleId>{5C22544A-7EE6-4342-B048-85BDC9FD1C3A}</a:tableStyleId>
              </a:tblPr>
              <a:tblGrid>
                <a:gridCol w="641672">
                  <a:extLst>
                    <a:ext uri="{9D8B030D-6E8A-4147-A177-3AD203B41FA5}">
                      <a16:colId xmlns:a16="http://schemas.microsoft.com/office/drawing/2014/main" val="12870935"/>
                    </a:ext>
                  </a:extLst>
                </a:gridCol>
                <a:gridCol w="5297496">
                  <a:extLst>
                    <a:ext uri="{9D8B030D-6E8A-4147-A177-3AD203B41FA5}">
                      <a16:colId xmlns:a16="http://schemas.microsoft.com/office/drawing/2014/main" val="134170528"/>
                    </a:ext>
                  </a:extLst>
                </a:gridCol>
                <a:gridCol w="5778466">
                  <a:extLst>
                    <a:ext uri="{9D8B030D-6E8A-4147-A177-3AD203B41FA5}">
                      <a16:colId xmlns:a16="http://schemas.microsoft.com/office/drawing/2014/main" val="1001713599"/>
                    </a:ext>
                  </a:extLst>
                </a:gridCol>
              </a:tblGrid>
              <a:tr h="458630">
                <a:tc>
                  <a:txBody>
                    <a:bodyPr/>
                    <a:lstStyle/>
                    <a:p>
                      <a:pPr algn="ctr"/>
                      <a:r>
                        <a:rPr lang="en-US" sz="1600" b="1" kern="150" dirty="0">
                          <a:solidFill>
                            <a:srgbClr val="002060"/>
                          </a:solidFill>
                          <a:effectLst/>
                          <a:latin typeface="Poppins" panose="00000500000000000000" pitchFamily="2" charset="0"/>
                          <a:cs typeface="Poppins" panose="00000500000000000000" pitchFamily="2" charset="0"/>
                        </a:rPr>
                        <a:t>Sr. No.</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50">
                          <a:solidFill>
                            <a:srgbClr val="002060"/>
                          </a:solidFill>
                          <a:effectLst/>
                          <a:latin typeface="Poppins" panose="00000500000000000000" pitchFamily="2" charset="0"/>
                          <a:cs typeface="Poppins" panose="00000500000000000000" pitchFamily="2" charset="0"/>
                        </a:rPr>
                        <a:t>Designation in Committee</a:t>
                      </a:r>
                      <a:endParaRPr lang="en-IN" sz="1600" b="1" kern="15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kern="150">
                          <a:solidFill>
                            <a:srgbClr val="002060"/>
                          </a:solidFill>
                          <a:effectLst/>
                          <a:latin typeface="Poppins" panose="00000500000000000000" pitchFamily="2" charset="0"/>
                          <a:cs typeface="Poppins" panose="00000500000000000000" pitchFamily="2" charset="0"/>
                        </a:rPr>
                        <a:t>Member Names</a:t>
                      </a:r>
                      <a:endParaRPr lang="en-IN" sz="1600" b="1" kern="15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9926096"/>
                  </a:ext>
                </a:extLst>
              </a:tr>
              <a:tr h="843037">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06</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a:solidFill>
                            <a:srgbClr val="002060"/>
                          </a:solidFill>
                          <a:effectLst/>
                          <a:latin typeface="Poppins" panose="00000500000000000000" pitchFamily="2" charset="0"/>
                          <a:cs typeface="Poppins" panose="00000500000000000000" pitchFamily="2" charset="0"/>
                        </a:rPr>
                        <a:t>Industry/corporate sector/allied areas to be nominated by the Principal.</a:t>
                      </a:r>
                      <a:endParaRPr lang="en-IN" sz="1600" b="1" kern="15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8755" marR="0" algn="l" rtl="0">
                        <a:spcBef>
                          <a:spcPts val="0"/>
                        </a:spcBef>
                        <a:spcAft>
                          <a:spcPts val="0"/>
                        </a:spcAft>
                        <a:buClr>
                          <a:srgbClr val="000000"/>
                        </a:buClr>
                        <a:buFont typeface="Arial"/>
                      </a:pPr>
                      <a:r>
                        <a:rPr lang="en-IN" sz="1600" b="1"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Mr. Himanshu Singh</a:t>
                      </a:r>
                    </a:p>
                    <a:p>
                      <a:pPr marL="198755" marR="0" algn="l" rtl="0">
                        <a:spcBef>
                          <a:spcPts val="0"/>
                        </a:spcBef>
                        <a:spcAft>
                          <a:spcPts val="0"/>
                        </a:spcAft>
                        <a:buClr>
                          <a:srgbClr val="000000"/>
                        </a:buClr>
                        <a:buFont typeface="Arial"/>
                      </a:pP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Vice President, J. P. Morgan Chase, Mumbai, Maharashtra</a:t>
                      </a: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9573629"/>
                  </a:ext>
                </a:extLst>
              </a:tr>
              <a:tr h="907986">
                <a:tc>
                  <a:txBody>
                    <a:bodyPr/>
                    <a:lstStyle/>
                    <a:p>
                      <a:pPr algn="ctr"/>
                      <a:r>
                        <a:rPr lang="en-US" sz="1600" b="1" kern="150" dirty="0">
                          <a:solidFill>
                            <a:srgbClr val="002060"/>
                          </a:solidFill>
                          <a:effectLst/>
                          <a:latin typeface="Poppins" panose="00000500000000000000" pitchFamily="2" charset="0"/>
                          <a:cs typeface="Poppins" panose="00000500000000000000" pitchFamily="2" charset="0"/>
                        </a:rPr>
                        <a:t>07</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600" b="1" kern="150" dirty="0">
                          <a:solidFill>
                            <a:srgbClr val="002060"/>
                          </a:solidFill>
                          <a:effectLst/>
                          <a:latin typeface="Poppins" panose="00000500000000000000" pitchFamily="2" charset="0"/>
                          <a:cs typeface="Poppins" panose="00000500000000000000" pitchFamily="2" charset="0"/>
                        </a:rPr>
                        <a:t>Alumni Member [Nominated by the Principal]</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8755" marR="0" algn="l" rtl="0">
                        <a:lnSpc>
                          <a:spcPct val="100000"/>
                        </a:lnSpc>
                        <a:spcBef>
                          <a:spcPts val="0"/>
                        </a:spcBef>
                        <a:spcAft>
                          <a:spcPts val="0"/>
                        </a:spcAft>
                        <a:buClr>
                          <a:srgbClr val="000000"/>
                        </a:buClr>
                        <a:buFont typeface="Arial"/>
                      </a:pPr>
                      <a:r>
                        <a:rPr lang="en-IN" sz="1600" b="1"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Mr. Hiren Anand</a:t>
                      </a:r>
                    </a:p>
                    <a:p>
                      <a:pPr marL="198755" marR="0" algn="l" rtl="0">
                        <a:lnSpc>
                          <a:spcPct val="100000"/>
                        </a:lnSpc>
                        <a:spcBef>
                          <a:spcPts val="0"/>
                        </a:spcBef>
                        <a:spcAft>
                          <a:spcPts val="0"/>
                        </a:spcAft>
                        <a:buClr>
                          <a:srgbClr val="000000"/>
                        </a:buClr>
                        <a:buFont typeface="Arial"/>
                      </a:pP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Software Quality Analyst, </a:t>
                      </a:r>
                      <a:r>
                        <a:rPr lang="en-IN" sz="1600" b="0" i="0" u="none" strike="noStrike" kern="150" cap="none" dirty="0" err="1">
                          <a:solidFill>
                            <a:srgbClr val="002060"/>
                          </a:solidFill>
                          <a:effectLst/>
                          <a:latin typeface="Poppins" panose="00000500000000000000" pitchFamily="2" charset="0"/>
                          <a:ea typeface="+mn-ea"/>
                          <a:cs typeface="Poppins" panose="00000500000000000000" pitchFamily="2" charset="0"/>
                          <a:sym typeface="Arial"/>
                        </a:rPr>
                        <a:t>eClinical</a:t>
                      </a: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 Works, Ahmedabad, Gujrat</a:t>
                      </a: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198321"/>
                  </a:ext>
                </a:extLst>
              </a:tr>
              <a:tr h="1082565">
                <a:tc>
                  <a:txBody>
                    <a:bodyPr/>
                    <a:lstStyle/>
                    <a:p>
                      <a:pPr algn="ctr">
                        <a:spcAft>
                          <a:spcPts val="560"/>
                        </a:spcAft>
                      </a:pPr>
                      <a:r>
                        <a:rPr lang="en-US" sz="1600" b="1" kern="150" dirty="0">
                          <a:solidFill>
                            <a:srgbClr val="002060"/>
                          </a:solidFill>
                          <a:effectLst/>
                          <a:latin typeface="Poppins" panose="00000500000000000000" pitchFamily="2" charset="0"/>
                          <a:cs typeface="Poppins" panose="00000500000000000000" pitchFamily="2" charset="0"/>
                        </a:rPr>
                        <a:t>08</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cs typeface="Poppins" panose="00000500000000000000" pitchFamily="2" charset="0"/>
                        </a:rPr>
                        <a:t>Experts from outside the Autonomous College [Nominated by the Principal]</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8755" marR="0" algn="l" rtl="0">
                        <a:lnSpc>
                          <a:spcPct val="100000"/>
                        </a:lnSpc>
                        <a:spcBef>
                          <a:spcPts val="0"/>
                        </a:spcBef>
                        <a:spcAft>
                          <a:spcPts val="0"/>
                        </a:spcAft>
                        <a:buClr>
                          <a:srgbClr val="000000"/>
                        </a:buClr>
                        <a:buFont typeface="Arial"/>
                      </a:pPr>
                      <a:r>
                        <a:rPr lang="en-IN" sz="1600" b="1" i="0" u="none" strike="noStrike" kern="150" cap="none" dirty="0" err="1">
                          <a:solidFill>
                            <a:srgbClr val="002060"/>
                          </a:solidFill>
                          <a:effectLst/>
                          <a:latin typeface="Poppins" panose="00000500000000000000" pitchFamily="2" charset="0"/>
                          <a:ea typeface="+mn-ea"/>
                          <a:cs typeface="Poppins" panose="00000500000000000000" pitchFamily="2" charset="0"/>
                          <a:sym typeface="Arial"/>
                        </a:rPr>
                        <a:t>Dr.</a:t>
                      </a:r>
                      <a:r>
                        <a:rPr lang="en-IN" sz="1600" b="1"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 Terence K. Johnson</a:t>
                      </a:r>
                    </a:p>
                    <a:p>
                      <a:pPr marL="198755" marR="0" algn="l" rtl="0">
                        <a:lnSpc>
                          <a:spcPct val="100000"/>
                        </a:lnSpc>
                        <a:spcBef>
                          <a:spcPts val="0"/>
                        </a:spcBef>
                        <a:spcAft>
                          <a:spcPts val="0"/>
                        </a:spcAft>
                        <a:buClr>
                          <a:srgbClr val="000000"/>
                        </a:buClr>
                        <a:buFont typeface="Arial"/>
                      </a:pP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Associate Dean, Mangalore Institute of Technology, Mangalore, Karnataka</a:t>
                      </a: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601397"/>
                  </a:ext>
                </a:extLst>
              </a:tr>
              <a:tr h="1362661">
                <a:tc>
                  <a:txBody>
                    <a:bodyPr/>
                    <a:lstStyle/>
                    <a:p>
                      <a:pPr algn="ctr">
                        <a:spcAft>
                          <a:spcPts val="560"/>
                        </a:spcAft>
                      </a:pPr>
                      <a:r>
                        <a:rPr lang="en-US" sz="1600" b="1" kern="150" dirty="0">
                          <a:solidFill>
                            <a:srgbClr val="002060"/>
                          </a:solidFill>
                          <a:effectLst/>
                          <a:latin typeface="Poppins" panose="00000500000000000000" pitchFamily="2" charset="0"/>
                          <a:ea typeface="Arial Unicode MS"/>
                          <a:cs typeface="Poppins" panose="00000500000000000000" pitchFamily="2" charset="0"/>
                        </a:rPr>
                        <a:t>09</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560"/>
                        </a:spcAft>
                      </a:pPr>
                      <a:r>
                        <a:rPr lang="en-US" sz="1600" b="1" kern="150" dirty="0">
                          <a:solidFill>
                            <a:srgbClr val="002060"/>
                          </a:solidFill>
                          <a:effectLst/>
                          <a:latin typeface="Poppins" panose="00000500000000000000" pitchFamily="2" charset="0"/>
                          <a:ea typeface="Arial Unicode MS"/>
                          <a:cs typeface="Poppins" panose="00000500000000000000" pitchFamily="2" charset="0"/>
                        </a:rPr>
                        <a:t>Special Invitee</a:t>
                      </a:r>
                      <a:endParaRPr lang="en-IN" sz="1600" b="1" kern="150" dirty="0">
                        <a:solidFill>
                          <a:srgbClr val="002060"/>
                        </a:solidFill>
                        <a:effectLst/>
                        <a:latin typeface="Poppins" panose="00000500000000000000" pitchFamily="2" charset="0"/>
                        <a:ea typeface="Arial Unicode MS"/>
                        <a:cs typeface="Poppins" panose="00000500000000000000" pitchFamily="2" charset="0"/>
                      </a:endParaRP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8755" marR="0" algn="l" rtl="0">
                        <a:lnSpc>
                          <a:spcPct val="100000"/>
                        </a:lnSpc>
                        <a:spcBef>
                          <a:spcPts val="0"/>
                        </a:spcBef>
                        <a:spcAft>
                          <a:spcPts val="0"/>
                        </a:spcAft>
                        <a:buClr>
                          <a:srgbClr val="000000"/>
                        </a:buClr>
                        <a:buFont typeface="Arial"/>
                      </a:pPr>
                      <a:r>
                        <a:rPr lang="en-IN" sz="1600" b="1" i="0" u="none" strike="noStrike" kern="150" cap="none" dirty="0" err="1">
                          <a:solidFill>
                            <a:srgbClr val="002060"/>
                          </a:solidFill>
                          <a:effectLst/>
                          <a:latin typeface="Poppins" panose="00000500000000000000" pitchFamily="2" charset="0"/>
                          <a:ea typeface="+mn-ea"/>
                          <a:cs typeface="Poppins" panose="00000500000000000000" pitchFamily="2" charset="0"/>
                          <a:sym typeface="Arial"/>
                        </a:rPr>
                        <a:t>Dr.</a:t>
                      </a:r>
                      <a:r>
                        <a:rPr lang="en-IN" sz="1600" b="1"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 Rupa Mehta</a:t>
                      </a:r>
                    </a:p>
                    <a:p>
                      <a:pPr marL="198755" marR="0" algn="l" rtl="0">
                        <a:lnSpc>
                          <a:spcPct val="100000"/>
                        </a:lnSpc>
                        <a:spcBef>
                          <a:spcPts val="0"/>
                        </a:spcBef>
                        <a:spcAft>
                          <a:spcPts val="0"/>
                        </a:spcAft>
                        <a:buClr>
                          <a:srgbClr val="000000"/>
                        </a:buClr>
                        <a:buFont typeface="Arial"/>
                      </a:pP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Former </a:t>
                      </a:r>
                      <a:r>
                        <a:rPr lang="en-IN" sz="1600" b="0" i="0" u="none" strike="noStrike" kern="150" cap="none" dirty="0" err="1">
                          <a:solidFill>
                            <a:srgbClr val="002060"/>
                          </a:solidFill>
                          <a:effectLst/>
                          <a:latin typeface="Poppins" panose="00000500000000000000" pitchFamily="2" charset="0"/>
                          <a:ea typeface="+mn-ea"/>
                          <a:cs typeface="Poppins" panose="00000500000000000000" pitchFamily="2" charset="0"/>
                          <a:sym typeface="Arial"/>
                        </a:rPr>
                        <a:t>HoD</a:t>
                      </a: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 Computer Engineering,</a:t>
                      </a:r>
                    </a:p>
                    <a:p>
                      <a:pPr marL="198755" marR="0" algn="l" rtl="0">
                        <a:lnSpc>
                          <a:spcPct val="100000"/>
                        </a:lnSpc>
                        <a:spcBef>
                          <a:spcPts val="0"/>
                        </a:spcBef>
                        <a:spcAft>
                          <a:spcPts val="0"/>
                        </a:spcAft>
                        <a:buClr>
                          <a:srgbClr val="000000"/>
                        </a:buClr>
                        <a:buFont typeface="Arial"/>
                      </a:pPr>
                      <a:r>
                        <a:rPr lang="en-IN" sz="1600" b="0" i="0" u="none" strike="noStrike" kern="150" cap="none" dirty="0">
                          <a:solidFill>
                            <a:srgbClr val="002060"/>
                          </a:solidFill>
                          <a:effectLst/>
                          <a:latin typeface="Poppins" panose="00000500000000000000" pitchFamily="2" charset="0"/>
                          <a:ea typeface="+mn-ea"/>
                          <a:cs typeface="Poppins" panose="00000500000000000000" pitchFamily="2" charset="0"/>
                          <a:sym typeface="Arial"/>
                        </a:rPr>
                        <a:t>SVNIT, Surat, Gujrat</a:t>
                      </a:r>
                    </a:p>
                  </a:txBody>
                  <a:tcPr marL="27341" marR="273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55738"/>
                  </a:ext>
                </a:extLst>
              </a:tr>
            </a:tbl>
          </a:graphicData>
        </a:graphic>
      </p:graphicFrame>
      <p:sp>
        <p:nvSpPr>
          <p:cNvPr id="2" name="Footer Placeholder 1">
            <a:extLst>
              <a:ext uri="{FF2B5EF4-FFF2-40B4-BE49-F238E27FC236}">
                <a16:creationId xmlns:a16="http://schemas.microsoft.com/office/drawing/2014/main" id="{EF655A4B-9666-2A5B-D127-DE6CD00937BC}"/>
              </a:ext>
            </a:extLst>
          </p:cNvPr>
          <p:cNvSpPr>
            <a:spLocks noGrp="1"/>
          </p:cNvSpPr>
          <p:nvPr>
            <p:ph type="ftr" idx="11"/>
          </p:nvPr>
        </p:nvSpPr>
        <p:spPr>
          <a:xfrm>
            <a:off x="4038600" y="6356350"/>
            <a:ext cx="4572000" cy="365100"/>
          </a:xfrm>
        </p:spPr>
        <p:txBody>
          <a:bodyPr/>
          <a:lstStyle/>
          <a:p>
            <a:r>
              <a:rPr lang="en-US" dirty="0"/>
              <a:t>BOS, COMPUTER SCIENCE AND ENGINEERING (DATA SCIENCE), SJCEM</a:t>
            </a:r>
            <a:endParaRPr lang="en-IN" dirty="0"/>
          </a:p>
        </p:txBody>
      </p:sp>
      <p:sp>
        <p:nvSpPr>
          <p:cNvPr id="5" name="Slide Number Placeholder 4">
            <a:extLst>
              <a:ext uri="{FF2B5EF4-FFF2-40B4-BE49-F238E27FC236}">
                <a16:creationId xmlns:a16="http://schemas.microsoft.com/office/drawing/2014/main" id="{F432290C-3C8E-5386-B433-99601951C8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7</a:t>
            </a:fld>
            <a:endParaRPr lang="en-IN"/>
          </a:p>
        </p:txBody>
      </p:sp>
    </p:spTree>
    <p:extLst>
      <p:ext uri="{BB962C8B-B14F-4D97-AF65-F5344CB8AC3E}">
        <p14:creationId xmlns:p14="http://schemas.microsoft.com/office/powerpoint/2010/main" val="210320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0D926-9616-0EC8-107E-C7CFEEEB12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0B9B1-9CE0-2F99-840F-A9B84879E3E3}"/>
              </a:ext>
            </a:extLst>
          </p:cNvPr>
          <p:cNvSpPr>
            <a:spLocks noGrp="1"/>
          </p:cNvSpPr>
          <p:nvPr>
            <p:ph idx="1"/>
          </p:nvPr>
        </p:nvSpPr>
        <p:spPr>
          <a:xfrm>
            <a:off x="97972" y="1598039"/>
            <a:ext cx="11984100" cy="1759758"/>
          </a:xfrm>
          <a:noFill/>
        </p:spPr>
        <p:txBody>
          <a:bodyPr>
            <a:noAutofit/>
          </a:bodyPr>
          <a:lstStyle/>
          <a:p>
            <a:pPr marL="114300" indent="0" algn="ctr">
              <a:lnSpc>
                <a:spcPct val="150000"/>
              </a:lnSpc>
              <a:buNone/>
            </a:pPr>
            <a:r>
              <a:rPr lang="en-US" sz="2200" b="1" kern="150" dirty="0">
                <a:solidFill>
                  <a:srgbClr val="002060"/>
                </a:solidFill>
                <a:latin typeface="Poppins" panose="00000500000000000000" pitchFamily="2" charset="0"/>
                <a:cs typeface="Poppins" panose="00000500000000000000" pitchFamily="2" charset="0"/>
                <a:sym typeface="Arial"/>
              </a:rPr>
              <a:t>To review and discuss on Curriculum design, development, and </a:t>
            </a:r>
            <a:r>
              <a:rPr lang="en-US" sz="2200" b="1" kern="150" dirty="0" smtClean="0">
                <a:solidFill>
                  <a:srgbClr val="002060"/>
                </a:solidFill>
                <a:latin typeface="Poppins" panose="00000500000000000000" pitchFamily="2" charset="0"/>
                <a:cs typeface="Poppins" panose="00000500000000000000" pitchFamily="2" charset="0"/>
                <a:sym typeface="Arial"/>
              </a:rPr>
              <a:t>Implementation of SJCEM: R – 24 (Scheme ‘A’) and SJCEM: R-24 (Scheme – ‘B’) </a:t>
            </a:r>
          </a:p>
          <a:p>
            <a:pPr marL="114300" indent="0" algn="ctr">
              <a:lnSpc>
                <a:spcPct val="150000"/>
              </a:lnSpc>
              <a:buNone/>
            </a:pPr>
            <a:r>
              <a:rPr lang="en-US" sz="2200" b="1" kern="150" dirty="0" smtClean="0">
                <a:solidFill>
                  <a:srgbClr val="002060"/>
                </a:solidFill>
                <a:latin typeface="Poppins" panose="00000500000000000000" pitchFamily="2" charset="0"/>
                <a:cs typeface="Poppins" panose="00000500000000000000" pitchFamily="2" charset="0"/>
                <a:sym typeface="Arial"/>
              </a:rPr>
              <a:t>w.r.t </a:t>
            </a:r>
            <a:r>
              <a:rPr lang="en-US" sz="2200" b="1" kern="150" dirty="0">
                <a:solidFill>
                  <a:srgbClr val="002060"/>
                </a:solidFill>
                <a:latin typeface="Poppins" panose="00000500000000000000" pitchFamily="2" charset="0"/>
                <a:cs typeface="Poppins" panose="00000500000000000000" pitchFamily="2" charset="0"/>
                <a:sym typeface="Arial"/>
              </a:rPr>
              <a:t>NEP 2020 and Autonomy requirements</a:t>
            </a:r>
          </a:p>
        </p:txBody>
      </p:sp>
      <p:sp>
        <p:nvSpPr>
          <p:cNvPr id="4" name="Footer Placeholder 3">
            <a:extLst>
              <a:ext uri="{FF2B5EF4-FFF2-40B4-BE49-F238E27FC236}">
                <a16:creationId xmlns:a16="http://schemas.microsoft.com/office/drawing/2014/main" id="{97D6932E-7601-F1D0-B617-F52916A9ACFB}"/>
              </a:ext>
            </a:extLst>
          </p:cNvPr>
          <p:cNvSpPr>
            <a:spLocks noGrp="1"/>
          </p:cNvSpPr>
          <p:nvPr>
            <p:ph type="ftr" sz="quarter" idx="11"/>
          </p:nvPr>
        </p:nvSpPr>
        <p:spPr>
          <a:xfrm>
            <a:off x="4038599" y="6492900"/>
            <a:ext cx="4114800" cy="365100"/>
          </a:xfrm>
        </p:spPr>
        <p:txBody>
          <a:bodyPr/>
          <a:lstStyle/>
          <a:p>
            <a:r>
              <a:rPr lang="en-US" smtClean="0"/>
              <a:t>BOS, COMPUTER ENGINEERING, SJCEM</a:t>
            </a:r>
            <a:endParaRPr lang="en-IN" dirty="0"/>
          </a:p>
        </p:txBody>
      </p:sp>
      <p:sp>
        <p:nvSpPr>
          <p:cNvPr id="5" name="Slide Number Placeholder 4">
            <a:extLst>
              <a:ext uri="{FF2B5EF4-FFF2-40B4-BE49-F238E27FC236}">
                <a16:creationId xmlns:a16="http://schemas.microsoft.com/office/drawing/2014/main" id="{F69D310A-FCD7-9577-5E81-D3072613FC95}"/>
              </a:ext>
            </a:extLst>
          </p:cNvPr>
          <p:cNvSpPr>
            <a:spLocks noGrp="1"/>
          </p:cNvSpPr>
          <p:nvPr>
            <p:ph type="sldNum" sz="quarter" idx="12"/>
          </p:nvPr>
        </p:nvSpPr>
        <p:spPr/>
        <p:txBody>
          <a:bodyPr/>
          <a:lstStyle/>
          <a:p>
            <a:fld id="{6FD67F1B-966B-4F2B-8DF3-0A3CBFE43426}" type="slidenum">
              <a:rPr lang="en-IN" smtClean="0"/>
              <a:t>8</a:t>
            </a:fld>
            <a:endParaRPr lang="en-IN" dirty="0"/>
          </a:p>
        </p:txBody>
      </p:sp>
      <p:sp>
        <p:nvSpPr>
          <p:cNvPr id="8" name="Title 1">
            <a:extLst>
              <a:ext uri="{FF2B5EF4-FFF2-40B4-BE49-F238E27FC236}">
                <a16:creationId xmlns:a16="http://schemas.microsoft.com/office/drawing/2014/main" id="{28699310-844D-6C96-32F0-4E290CCAD0E9}"/>
              </a:ext>
            </a:extLst>
          </p:cNvPr>
          <p:cNvSpPr txBox="1">
            <a:spLocks/>
          </p:cNvSpPr>
          <p:nvPr/>
        </p:nvSpPr>
        <p:spPr>
          <a:xfrm>
            <a:off x="2253342" y="675864"/>
            <a:ext cx="7413173" cy="46074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IN" sz="2800" b="1" dirty="0">
                <a:solidFill>
                  <a:srgbClr val="002060"/>
                </a:solidFill>
                <a:latin typeface="Poppins" panose="00000500000000000000" pitchFamily="2" charset="0"/>
                <a:cs typeface="Poppins" panose="00000500000000000000" pitchFamily="2" charset="0"/>
              </a:rPr>
              <a:t>Agenda: 1</a:t>
            </a:r>
            <a:r>
              <a:rPr lang="en-IN" sz="2800" b="1" dirty="0" smtClean="0">
                <a:solidFill>
                  <a:srgbClr val="002060"/>
                </a:solidFill>
                <a:latin typeface="Poppins" panose="00000500000000000000" pitchFamily="2" charset="0"/>
                <a:cs typeface="Poppins" panose="00000500000000000000" pitchFamily="2" charset="0"/>
              </a:rPr>
              <a:t>/5</a:t>
            </a:r>
            <a:endParaRPr lang="en-IN" sz="2800" b="1" dirty="0">
              <a:solidFill>
                <a:srgbClr val="00206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10110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F2D1BC-9B38-579C-FDDC-2C7BD477549E}"/>
              </a:ext>
            </a:extLst>
          </p:cNvPr>
          <p:cNvGraphicFramePr>
            <a:graphicFrameLocks noGrp="1"/>
          </p:cNvGraphicFramePr>
          <p:nvPr>
            <p:extLst>
              <p:ext uri="{D42A27DB-BD31-4B8C-83A1-F6EECF244321}">
                <p14:modId xmlns:p14="http://schemas.microsoft.com/office/powerpoint/2010/main" val="2526041304"/>
              </p:ext>
            </p:extLst>
          </p:nvPr>
        </p:nvGraphicFramePr>
        <p:xfrm>
          <a:off x="125186" y="598471"/>
          <a:ext cx="11941627" cy="6122979"/>
        </p:xfrm>
        <a:graphic>
          <a:graphicData uri="http://schemas.openxmlformats.org/drawingml/2006/table">
            <a:tbl>
              <a:tblPr/>
              <a:tblGrid>
                <a:gridCol w="2981549">
                  <a:extLst>
                    <a:ext uri="{9D8B030D-6E8A-4147-A177-3AD203B41FA5}">
                      <a16:colId xmlns:a16="http://schemas.microsoft.com/office/drawing/2014/main" val="3340125405"/>
                    </a:ext>
                  </a:extLst>
                </a:gridCol>
                <a:gridCol w="1544842">
                  <a:extLst>
                    <a:ext uri="{9D8B030D-6E8A-4147-A177-3AD203B41FA5}">
                      <a16:colId xmlns:a16="http://schemas.microsoft.com/office/drawing/2014/main" val="1278519812"/>
                    </a:ext>
                  </a:extLst>
                </a:gridCol>
                <a:gridCol w="617936">
                  <a:extLst>
                    <a:ext uri="{9D8B030D-6E8A-4147-A177-3AD203B41FA5}">
                      <a16:colId xmlns:a16="http://schemas.microsoft.com/office/drawing/2014/main" val="1483130815"/>
                    </a:ext>
                  </a:extLst>
                </a:gridCol>
                <a:gridCol w="617936">
                  <a:extLst>
                    <a:ext uri="{9D8B030D-6E8A-4147-A177-3AD203B41FA5}">
                      <a16:colId xmlns:a16="http://schemas.microsoft.com/office/drawing/2014/main" val="2088110149"/>
                    </a:ext>
                  </a:extLst>
                </a:gridCol>
                <a:gridCol w="617936">
                  <a:extLst>
                    <a:ext uri="{9D8B030D-6E8A-4147-A177-3AD203B41FA5}">
                      <a16:colId xmlns:a16="http://schemas.microsoft.com/office/drawing/2014/main" val="3965120564"/>
                    </a:ext>
                  </a:extLst>
                </a:gridCol>
                <a:gridCol w="617936">
                  <a:extLst>
                    <a:ext uri="{9D8B030D-6E8A-4147-A177-3AD203B41FA5}">
                      <a16:colId xmlns:a16="http://schemas.microsoft.com/office/drawing/2014/main" val="2802559488"/>
                    </a:ext>
                  </a:extLst>
                </a:gridCol>
                <a:gridCol w="617936">
                  <a:extLst>
                    <a:ext uri="{9D8B030D-6E8A-4147-A177-3AD203B41FA5}">
                      <a16:colId xmlns:a16="http://schemas.microsoft.com/office/drawing/2014/main" val="844116679"/>
                    </a:ext>
                  </a:extLst>
                </a:gridCol>
                <a:gridCol w="617936">
                  <a:extLst>
                    <a:ext uri="{9D8B030D-6E8A-4147-A177-3AD203B41FA5}">
                      <a16:colId xmlns:a16="http://schemas.microsoft.com/office/drawing/2014/main" val="1304268854"/>
                    </a:ext>
                  </a:extLst>
                </a:gridCol>
                <a:gridCol w="617936">
                  <a:extLst>
                    <a:ext uri="{9D8B030D-6E8A-4147-A177-3AD203B41FA5}">
                      <a16:colId xmlns:a16="http://schemas.microsoft.com/office/drawing/2014/main" val="2511519834"/>
                    </a:ext>
                  </a:extLst>
                </a:gridCol>
                <a:gridCol w="617936">
                  <a:extLst>
                    <a:ext uri="{9D8B030D-6E8A-4147-A177-3AD203B41FA5}">
                      <a16:colId xmlns:a16="http://schemas.microsoft.com/office/drawing/2014/main" val="2037761425"/>
                    </a:ext>
                  </a:extLst>
                </a:gridCol>
                <a:gridCol w="617936">
                  <a:extLst>
                    <a:ext uri="{9D8B030D-6E8A-4147-A177-3AD203B41FA5}">
                      <a16:colId xmlns:a16="http://schemas.microsoft.com/office/drawing/2014/main" val="4089783440"/>
                    </a:ext>
                  </a:extLst>
                </a:gridCol>
                <a:gridCol w="926906">
                  <a:extLst>
                    <a:ext uri="{9D8B030D-6E8A-4147-A177-3AD203B41FA5}">
                      <a16:colId xmlns:a16="http://schemas.microsoft.com/office/drawing/2014/main" val="541036095"/>
                    </a:ext>
                  </a:extLst>
                </a:gridCol>
                <a:gridCol w="926906">
                  <a:extLst>
                    <a:ext uri="{9D8B030D-6E8A-4147-A177-3AD203B41FA5}">
                      <a16:colId xmlns:a16="http://schemas.microsoft.com/office/drawing/2014/main" val="91114760"/>
                    </a:ext>
                  </a:extLst>
                </a:gridCol>
              </a:tblGrid>
              <a:tr h="381478">
                <a:tc gridSpan="13">
                  <a:txBody>
                    <a:bodyPr/>
                    <a:lstStyle/>
                    <a:p>
                      <a:pPr algn="ctr" rtl="0" fontAlgn="ctr"/>
                      <a:r>
                        <a:rPr lang="en-US" sz="1600" b="1" dirty="0">
                          <a:solidFill>
                            <a:srgbClr val="002060"/>
                          </a:solidFill>
                          <a:effectLst/>
                          <a:latin typeface="Poppins" panose="00000500000000000000" pitchFamily="2" charset="0"/>
                          <a:cs typeface="Poppins" panose="00000500000000000000" pitchFamily="2" charset="0"/>
                        </a:rPr>
                        <a:t>Semester wise Credit Distribution for </a:t>
                      </a:r>
                      <a:r>
                        <a:rPr lang="en-US" sz="1600" b="1" dirty="0" smtClean="0">
                          <a:solidFill>
                            <a:srgbClr val="002060"/>
                          </a:solidFill>
                          <a:latin typeface="Poppins" panose="00000500000000000000" pitchFamily="2" charset="0"/>
                          <a:cs typeface="Poppins" panose="00000500000000000000" pitchFamily="2" charset="0"/>
                        </a:rPr>
                        <a:t>Computer Science and Engineering ( Data Science)</a:t>
                      </a:r>
                      <a:endParaRPr lang="en-IN" sz="1600" b="1" dirty="0">
                        <a:solidFill>
                          <a:srgbClr val="002060"/>
                        </a:solidFill>
                        <a:effectLst/>
                        <a:latin typeface="Poppins" panose="00000500000000000000" pitchFamily="2" charset="0"/>
                        <a:cs typeface="Poppins" panose="00000500000000000000" pitchFamily="2"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rtl="0" fontAlgn="ctr"/>
                      <a:endParaRPr lang="en-IN" sz="1200" b="1" dirty="0">
                        <a:effectLst/>
                        <a:latin typeface="Times New Roman" panose="02020603050405020304" pitchFamily="18"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89977966"/>
                  </a:ext>
                </a:extLst>
              </a:tr>
              <a:tr h="369564">
                <a:tc gridSpan="2">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Semester</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a:p>
                  </a:txBody>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I</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II</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III</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IV</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V</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VI</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VII</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VIII (A)</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VIII (B)</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Total Credits (A)</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Total Credits (B)</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17314"/>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Basic Science</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BSC / ESC</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752507"/>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Engineering Science Course</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47679"/>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Program Core Course (PCC)</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Program Courses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61</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55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156696"/>
                  </a:ext>
                </a:extLst>
              </a:tr>
              <a:tr h="369564">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Program (Professional ) Elective Course (PEC)</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8</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428661"/>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Multidisciplinary Minor (MD M)</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Multidisciplinary Courses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6964377"/>
                  </a:ext>
                </a:extLst>
              </a:tr>
              <a:tr h="369564">
                <a:tc>
                  <a:txBody>
                    <a:bodyPr/>
                    <a:lstStyle/>
                    <a:p>
                      <a:pPr algn="ctr" rtl="0" fontAlgn="ctr"/>
                      <a:r>
                        <a:rPr lang="en-US" sz="1200" b="0" dirty="0">
                          <a:solidFill>
                            <a:srgbClr val="002060"/>
                          </a:solidFill>
                          <a:effectLst/>
                          <a:latin typeface="Poppins" panose="00000500000000000000" pitchFamily="2" charset="0"/>
                          <a:cs typeface="Poppins" panose="00000500000000000000" pitchFamily="2" charset="0"/>
                        </a:rPr>
                        <a:t>Open Elective (OE) other than a particular program</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9</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9</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844213"/>
                  </a:ext>
                </a:extLst>
              </a:tr>
              <a:tr h="41447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Vocational and Skill Enhancement Courses (VSEC)</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Skill Courses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400" b="0" dirty="0">
                          <a:solidFill>
                            <a:srgbClr val="002060"/>
                          </a:solidFill>
                          <a:effectLst/>
                          <a:latin typeface="Poppins" panose="00000500000000000000" pitchFamily="2" charset="0"/>
                          <a:cs typeface="Poppins" panose="00000500000000000000" pitchFamily="2" charset="0"/>
                        </a:rPr>
                        <a:t>3</a:t>
                      </a:r>
                      <a:endParaRPr lang="en-IN" sz="1400" b="0" dirty="0">
                        <a:solidFill>
                          <a:srgbClr val="002060"/>
                        </a:solidFill>
                        <a:effectLst/>
                        <a:latin typeface="Poppins" panose="00000500000000000000" pitchFamily="2" charset="0"/>
                        <a:cs typeface="Poppins" panose="00000500000000000000" pitchFamily="2"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2300214"/>
                  </a:ext>
                </a:extLst>
              </a:tr>
              <a:tr h="369564">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Ability Enhancement Course (AEC-01, AEC-02)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Humanities Social Science and Management (HSSM)</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361394"/>
                  </a:ext>
                </a:extLst>
              </a:tr>
              <a:tr h="369564">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Entrepreneurship / Economics / Management courses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4507719"/>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Indian Knowledge System (IKS)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0483762"/>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Value Education Course (VEC)</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3</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734755"/>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Research Methodology</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Experimental Learning courses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904892"/>
                  </a:ext>
                </a:extLst>
              </a:tr>
              <a:tr h="369564">
                <a:tc>
                  <a:txBody>
                    <a:bodyPr/>
                    <a:lstStyle/>
                    <a:p>
                      <a:pPr algn="ctr" rtl="0" fontAlgn="ctr"/>
                      <a:r>
                        <a:rPr lang="en-US" sz="1200" b="0" dirty="0">
                          <a:solidFill>
                            <a:srgbClr val="002060"/>
                          </a:solidFill>
                          <a:effectLst/>
                          <a:latin typeface="Poppins" panose="00000500000000000000" pitchFamily="2" charset="0"/>
                          <a:cs typeface="Poppins" panose="00000500000000000000" pitchFamily="2" charset="0"/>
                        </a:rPr>
                        <a:t>Comm. Engineering Project (CEP) / Field Project (FP)</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306785"/>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Project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6</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506041"/>
                  </a:ext>
                </a:extLst>
              </a:tr>
              <a:tr h="222243">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Internship / OJT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14</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9100766"/>
                  </a:ext>
                </a:extLst>
              </a:tr>
              <a:tr h="369564">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Co-curricular Course (CC)</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0" dirty="0">
                          <a:solidFill>
                            <a:srgbClr val="002060"/>
                          </a:solidFill>
                          <a:effectLst/>
                          <a:latin typeface="Poppins" panose="00000500000000000000" pitchFamily="2" charset="0"/>
                          <a:cs typeface="Poppins" panose="00000500000000000000" pitchFamily="2" charset="0"/>
                        </a:rPr>
                        <a:t>Liberal Learning Courses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1</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0" dirty="0">
                          <a:solidFill>
                            <a:srgbClr val="002060"/>
                          </a:solidFill>
                          <a:effectLst/>
                          <a:latin typeface="Poppins" panose="00000500000000000000" pitchFamily="2" charset="0"/>
                          <a:cs typeface="Poppins" panose="00000500000000000000" pitchFamily="2" charset="0"/>
                        </a:rPr>
                        <a:t>--</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711"/>
                  </a:ext>
                </a:extLst>
              </a:tr>
              <a:tr h="281172">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Total Credits (Major)</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endParaRPr lang="en-IN" sz="1800" dirty="0">
                        <a:solidFill>
                          <a:srgbClr val="002060"/>
                        </a:solidFill>
                        <a:effectLst/>
                        <a:latin typeface="Poppins" panose="00000500000000000000" pitchFamily="2" charset="0"/>
                        <a:cs typeface="Poppins" panose="00000500000000000000" pitchFamily="2"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20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172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400" b="1" dirty="0">
                          <a:solidFill>
                            <a:srgbClr val="002060"/>
                          </a:solidFill>
                          <a:effectLst/>
                          <a:latin typeface="Poppins" panose="00000500000000000000" pitchFamily="2" charset="0"/>
                          <a:cs typeface="Poppins" panose="00000500000000000000" pitchFamily="2" charset="0"/>
                        </a:rPr>
                        <a:t>172</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0598375"/>
                  </a:ext>
                </a:extLst>
              </a:tr>
              <a:tr h="281172">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Total Marks</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endParaRPr lang="en-IN" sz="1800" dirty="0">
                        <a:solidFill>
                          <a:srgbClr val="002060"/>
                        </a:solidFill>
                        <a:effectLst/>
                        <a:latin typeface="Poppins" panose="00000500000000000000" pitchFamily="2" charset="0"/>
                        <a:cs typeface="Poppins" panose="00000500000000000000" pitchFamily="2" charset="0"/>
                      </a:endParaRP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800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800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775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775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725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725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700</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675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675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5975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IN" sz="1200" b="1" dirty="0">
                          <a:solidFill>
                            <a:srgbClr val="002060"/>
                          </a:solidFill>
                          <a:effectLst/>
                          <a:latin typeface="Poppins" panose="00000500000000000000" pitchFamily="2" charset="0"/>
                          <a:cs typeface="Poppins" panose="00000500000000000000" pitchFamily="2" charset="0"/>
                        </a:rPr>
                        <a:t>5975</a:t>
                      </a:r>
                    </a:p>
                  </a:txBody>
                  <a:tcPr marL="12409" marR="12409" marT="8273" marB="82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45826"/>
                  </a:ext>
                </a:extLst>
              </a:tr>
            </a:tbl>
          </a:graphicData>
        </a:graphic>
      </p:graphicFrame>
      <p:sp>
        <p:nvSpPr>
          <p:cNvPr id="3" name="Slide Number Placeholder 2">
            <a:extLst>
              <a:ext uri="{FF2B5EF4-FFF2-40B4-BE49-F238E27FC236}">
                <a16:creationId xmlns:a16="http://schemas.microsoft.com/office/drawing/2014/main" id="{BF712E19-D4EB-687A-6B81-2CD6D3603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9</a:t>
            </a:fld>
            <a:endParaRPr lang="en-IN"/>
          </a:p>
        </p:txBody>
      </p:sp>
    </p:spTree>
    <p:extLst>
      <p:ext uri="{BB962C8B-B14F-4D97-AF65-F5344CB8AC3E}">
        <p14:creationId xmlns:p14="http://schemas.microsoft.com/office/powerpoint/2010/main" val="36879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1758</TotalTime>
  <Words>4078</Words>
  <Application>Microsoft Office PowerPoint</Application>
  <PresentationFormat>Widescreen</PresentationFormat>
  <Paragraphs>1899</Paragraphs>
  <Slides>31</Slides>
  <Notes>8</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Verdana</vt:lpstr>
      <vt:lpstr>Poppins ExtraBold</vt:lpstr>
      <vt:lpstr>Calibri</vt:lpstr>
      <vt:lpstr>Tahoma</vt:lpstr>
      <vt:lpstr>Times New Roman</vt:lpstr>
      <vt:lpstr>Arial Narrow</vt:lpstr>
      <vt:lpstr>Wingdings</vt:lpstr>
      <vt:lpstr>Arial</vt:lpstr>
      <vt:lpstr>Poppins SemiBold</vt:lpstr>
      <vt:lpstr>Arial Unicode MS</vt:lpstr>
      <vt:lpstr>Poppins</vt:lpstr>
      <vt:lpstr>Office Theme</vt:lpstr>
      <vt:lpstr>Office Theme</vt:lpstr>
      <vt:lpstr>PowerPoint Presentation</vt:lpstr>
      <vt:lpstr>AGENDA</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SCHEME FOR COMPUTER SCIENCE AND  ENGINEERING (DATA SCIENCE)</vt:lpstr>
      <vt:lpstr>SCHEME FOR COMPUTER SCIENCE AND  ENGINEERING (DATA SCIENCE)</vt:lpstr>
      <vt:lpstr>SCHEME FOR COMPUTER SCIENCE AND  ENGINEERING (DATA SCIENCE)</vt:lpstr>
      <vt:lpstr>SCHEME FOR COMPUTER SCIENCE AND  ENGINEERING (DATA SCIENCE)</vt:lpstr>
      <vt:lpstr>SCHEME FOR COMPUTER SCIENCE AND  ENGINEERING (DATA SCIENCE)</vt:lpstr>
      <vt:lpstr>SCHEME FOR COMPUTER SCIENCE AND  ENGINEERING (DATA SCIENCE)</vt:lpstr>
      <vt:lpstr>SCHEME FOR COMPUTER SCIENCE ENGINEERING  (DATA SCIENCE)</vt:lpstr>
      <vt:lpstr>PowerPoint Presentation</vt:lpstr>
      <vt:lpstr>SCHEME FOR COMPUTER SCIENCE AND  ENGINEERING (DATA SCIENCE)</vt:lpstr>
      <vt:lpstr>SCHEME FOR COMPUTER SCIENCE AND  ENGINEERING (DATA SCIENCE)</vt:lpstr>
      <vt:lpstr>SCHEME FOR COMPUTER SCIENCE AND  ENGINEERING (DATA SCIENCE)</vt:lpstr>
      <vt:lpstr>SCHEME FOR COMPUTER SCIENCE AND  ENGINEERING (DATA SCIENCE)</vt:lpstr>
      <vt:lpstr>SCHEME FOR COMPUTER SCIENCE AND  ENGINEERING (DATA SCIENCE)</vt:lpstr>
      <vt:lpstr>SCHEME FOR COMPUTER SCIENCE AND  ENGINEERING (DATA SCIENCE)</vt:lpstr>
      <vt:lpstr>Minor and Honours   Tracks With Additional 18 credits  through MOOC/ Industry certification/Foreign University collaborations </vt:lpstr>
      <vt:lpstr>Agenda: 2/5</vt:lpstr>
      <vt:lpstr>Agenda: 3/5</vt:lpstr>
      <vt:lpstr>Agenda: 4/5</vt:lpstr>
      <vt:lpstr>Course Outcome Attainment </vt:lpstr>
      <vt:lpstr>Agenda: 5/5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staff</cp:lastModifiedBy>
  <cp:revision>124</cp:revision>
  <cp:lastPrinted>2024-06-26T07:07:57Z</cp:lastPrinted>
  <dcterms:created xsi:type="dcterms:W3CDTF">2024-05-27T04:42:56Z</dcterms:created>
  <dcterms:modified xsi:type="dcterms:W3CDTF">2025-10-29T12:18:13Z</dcterms:modified>
</cp:coreProperties>
</file>